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4"/>
  </p:notesMasterIdLst>
  <p:handoutMasterIdLst>
    <p:handoutMasterId r:id="rId55"/>
  </p:handoutMasterIdLst>
  <p:sldIdLst>
    <p:sldId id="274" r:id="rId3"/>
    <p:sldId id="276" r:id="rId4"/>
    <p:sldId id="425" r:id="rId5"/>
    <p:sldId id="426" r:id="rId6"/>
    <p:sldId id="427" r:id="rId7"/>
    <p:sldId id="428" r:id="rId8"/>
    <p:sldId id="429" r:id="rId9"/>
    <p:sldId id="430" r:id="rId10"/>
    <p:sldId id="432" r:id="rId11"/>
    <p:sldId id="433" r:id="rId12"/>
    <p:sldId id="434" r:id="rId13"/>
    <p:sldId id="435" r:id="rId14"/>
    <p:sldId id="436" r:id="rId15"/>
    <p:sldId id="466" r:id="rId16"/>
    <p:sldId id="452" r:id="rId17"/>
    <p:sldId id="456" r:id="rId18"/>
    <p:sldId id="438" r:id="rId19"/>
    <p:sldId id="453" r:id="rId20"/>
    <p:sldId id="439" r:id="rId21"/>
    <p:sldId id="457" r:id="rId22"/>
    <p:sldId id="467" r:id="rId23"/>
    <p:sldId id="469" r:id="rId24"/>
    <p:sldId id="470" r:id="rId25"/>
    <p:sldId id="468" r:id="rId26"/>
    <p:sldId id="471" r:id="rId27"/>
    <p:sldId id="475" r:id="rId28"/>
    <p:sldId id="440" r:id="rId29"/>
    <p:sldId id="460" r:id="rId30"/>
    <p:sldId id="481" r:id="rId31"/>
    <p:sldId id="461" r:id="rId32"/>
    <p:sldId id="464" r:id="rId33"/>
    <p:sldId id="462" r:id="rId34"/>
    <p:sldId id="463" r:id="rId35"/>
    <p:sldId id="478" r:id="rId36"/>
    <p:sldId id="480" r:id="rId37"/>
    <p:sldId id="443" r:id="rId38"/>
    <p:sldId id="444" r:id="rId39"/>
    <p:sldId id="472" r:id="rId40"/>
    <p:sldId id="474" r:id="rId41"/>
    <p:sldId id="473" r:id="rId42"/>
    <p:sldId id="476" r:id="rId43"/>
    <p:sldId id="485" r:id="rId44"/>
    <p:sldId id="482" r:id="rId45"/>
    <p:sldId id="488" r:id="rId46"/>
    <p:sldId id="490" r:id="rId47"/>
    <p:sldId id="483" r:id="rId48"/>
    <p:sldId id="487" r:id="rId49"/>
    <p:sldId id="486" r:id="rId50"/>
    <p:sldId id="454" r:id="rId51"/>
    <p:sldId id="419" r:id="rId52"/>
    <p:sldId id="455" r:id="rId5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B398"/>
    <a:srgbClr val="FBEEDC"/>
    <a:srgbClr val="F0A22E"/>
    <a:srgbClr val="603A14"/>
    <a:srgbClr val="E85C0E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21" autoAdjust="0"/>
    <p:restoredTop sz="94533" autoAdjust="0"/>
  </p:normalViewPr>
  <p:slideViewPr>
    <p:cSldViewPr>
      <p:cViewPr varScale="1">
        <p:scale>
          <a:sx n="92" d="100"/>
          <a:sy n="92" d="100"/>
        </p:scale>
        <p:origin x="246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8/13/2015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8/13/2015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56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023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250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mtClean="0">
              <a:solidFill>
                <a:prstClr val="black"/>
              </a:solidFill>
            </a:endParaRPr>
          </a:p>
          <a:p>
            <a:r>
              <a:rPr lang="en-US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695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147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2B82C-48FD-44DC-A457-5F32E6FFAD5C}" type="datetime1">
              <a:rPr lang="en-US" smtClean="0"/>
              <a:t>8/13/2015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9777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2B9C1-B9F8-4695-9F73-FE4044534B4C}" type="datetime1">
              <a:rPr lang="en-US" smtClean="0"/>
              <a:t>8/13/2015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10.png"/><Relationship Id="rId12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sp.net/web-api/overview/web-api-routing-and-actions/attribute-routing-in-web-api-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sp.net/web-api/overview/getting-started-with-aspnet-web-api/action-results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odata.org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sp.net/web-api/overview/odata-support-in-aspnet-web-api/supporting-odata-query-options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data.org/documentation/odata-version-2-0/uri-conventions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kov.com/api" TargetMode="External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owin.org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54.png"/><Relationship Id="rId18" Type="http://schemas.openxmlformats.org/officeDocument/2006/relationships/hyperlink" Target="http://www.luxoft.com/bulgaria/" TargetMode="External"/><Relationship Id="rId3" Type="http://schemas.openxmlformats.org/officeDocument/2006/relationships/hyperlink" Target="https://softuni.bg/courses/web-services-and-cloud/" TargetMode="External"/><Relationship Id="rId21" Type="http://schemas.openxmlformats.org/officeDocument/2006/relationships/image" Target="../media/image58.png"/><Relationship Id="rId7" Type="http://schemas.openxmlformats.org/officeDocument/2006/relationships/image" Target="../media/image51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superhosting.bg/" TargetMode="External"/><Relationship Id="rId20" Type="http://schemas.openxmlformats.org/officeDocument/2006/relationships/hyperlink" Target="http://www.indeavr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3.png"/><Relationship Id="rId5" Type="http://schemas.openxmlformats.org/officeDocument/2006/relationships/image" Target="../media/image50.jpeg"/><Relationship Id="rId15" Type="http://schemas.openxmlformats.org/officeDocument/2006/relationships/image" Target="../media/image55.png"/><Relationship Id="rId10" Type="http://schemas.openxmlformats.org/officeDocument/2006/relationships/hyperlink" Target="http://komfo.com/" TargetMode="External"/><Relationship Id="rId19" Type="http://schemas.openxmlformats.org/officeDocument/2006/relationships/image" Target="../media/image57.png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52.png"/><Relationship Id="rId14" Type="http://schemas.openxmlformats.org/officeDocument/2006/relationships/hyperlink" Target="http://www.softwaregroup-bg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s://telerikacademy.com/Courses/Courses/Details/187" TargetMode="External"/><Relationship Id="rId4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2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owin.org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366413" y="972384"/>
            <a:ext cx="7382341" cy="2000251"/>
          </a:xfrm>
        </p:spPr>
        <p:txBody>
          <a:bodyPr>
            <a:normAutofit/>
          </a:bodyPr>
          <a:lstStyle/>
          <a:p>
            <a:r>
              <a:rPr lang="en-US" dirty="0" smtClean="0"/>
              <a:t>ASP.NET Web API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Creating Web Services with C#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8" name="Picture 4" descr="http://www.itplussoft.com/images/DeskApps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257773"/>
            <a:ext cx="1804737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http://3.bp.blogspot.com/-mwGxXRGOERs/TcPvmPptwuI/AAAAAAAAAZQ/PuTzBJF5TVc/s200/touch+mobile+phone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804" y="574406"/>
            <a:ext cx="1624965" cy="14624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36182" y="3873682"/>
            <a:ext cx="2133598" cy="2341486"/>
          </a:xfrm>
          <a:prstGeom prst="rect">
            <a:avLst/>
          </a:prstGeom>
        </p:spPr>
      </p:pic>
      <p:pic>
        <p:nvPicPr>
          <p:cNvPr id="1026" name="Picture 2" descr="http://www.clker.com/cliparts/H/Y/i/z/3/e/communication-symbol-hi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3507643"/>
            <a:ext cx="2917467" cy="23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omniupdate.com/_resources/images/products/supported-browsers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927" y="5203635"/>
            <a:ext cx="3306647" cy="11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widgetpress.com/img/formentry/features_json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741" y="2802581"/>
            <a:ext cx="1943406" cy="261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 rot="576164">
            <a:off x="4589205" y="3752246"/>
            <a:ext cx="2035877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Web Services </a:t>
            </a:r>
            <a:b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&amp; Cloud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7" name="Picture 2" title="Software University Foundation">
            <a:hlinkClick r:id="rId12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1983" y="1746656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WCF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is also a good framework for building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Web </a:t>
            </a:r>
            <a:r>
              <a:rPr lang="en-US" dirty="0" smtClean="0"/>
              <a:t>services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WCF vs. ASP.NET Web API</a:t>
            </a:r>
            <a:endParaRPr lang="en-US" dirty="0"/>
          </a:p>
        </p:txBody>
      </p:sp>
      <p:pic>
        <p:nvPicPr>
          <p:cNvPr id="1026" name="Picture 2" descr="http://i.stack.imgur.com/E57zv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035" y="1924429"/>
            <a:ext cx="9299578" cy="457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43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83484" y="4086479"/>
            <a:ext cx="10263928" cy="1568497"/>
          </a:xfrm>
        </p:spPr>
        <p:txBody>
          <a:bodyPr/>
          <a:lstStyle/>
          <a:p>
            <a:r>
              <a:rPr lang="en-US" dirty="0" smtClean="0"/>
              <a:t>Creating ASP.NET Web API Project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body" idx="1"/>
          </p:nvPr>
        </p:nvSpPr>
        <p:spPr>
          <a:xfrm>
            <a:off x="631084" y="5636344"/>
            <a:ext cx="10568728" cy="719034"/>
          </a:xfrm>
        </p:spPr>
        <p:txBody>
          <a:bodyPr/>
          <a:lstStyle/>
          <a:p>
            <a:r>
              <a:rPr lang="en-US" dirty="0" smtClean="0"/>
              <a:t>Default ASP.NET Web API Project Template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612" y="914400"/>
            <a:ext cx="3839034" cy="35428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491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27800"/>
            <a:ext cx="8938472" cy="820600"/>
          </a:xfrm>
        </p:spPr>
        <p:txBody>
          <a:bodyPr/>
          <a:lstStyle/>
          <a:p>
            <a:r>
              <a:rPr lang="en-US" dirty="0" smtClean="0"/>
              <a:t>Web API Controllers</a:t>
            </a:r>
            <a:endParaRPr lang="en-US" dirty="0"/>
          </a:p>
        </p:txBody>
      </p:sp>
      <p:pic>
        <p:nvPicPr>
          <p:cNvPr id="6148" name="Picture 4" descr="https://www.drupal.org/files/project-images/rain-drop-hi_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812" y="1255879"/>
            <a:ext cx="3581400" cy="357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pixabay.com/static/uploads/photo/2012/04/13/14/09/games-32546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812" y="2745505"/>
            <a:ext cx="2817540" cy="270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34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dirty="0"/>
              <a:t>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controller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class handles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requests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Web API controllers derive from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ApiController</a:t>
            </a:r>
          </a:p>
          <a:p>
            <a:pPr lvl="1">
              <a:spcAft>
                <a:spcPts val="0"/>
              </a:spcAft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ASP.NET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Web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API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by default maps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requests to specific methods called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actions</a:t>
            </a:r>
            <a:r>
              <a:rPr lang="en-US" dirty="0" smtClean="0"/>
              <a:t>"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API Controllers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165209"/>
              </p:ext>
            </p:extLst>
          </p:nvPr>
        </p:nvGraphicFramePr>
        <p:xfrm>
          <a:off x="912812" y="3505200"/>
          <a:ext cx="10287000" cy="2773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14600"/>
                <a:gridCol w="1676400"/>
                <a:gridCol w="2971800"/>
                <a:gridCol w="3124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HTTP 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Relative URI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Method</a:t>
                      </a:r>
                      <a:endParaRPr lang="en-US" sz="2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Get a list of all </a:t>
                      </a:r>
                      <a:r>
                        <a:rPr lang="en-US" sz="2000" dirty="0" smtClean="0"/>
                        <a:t>posts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GET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noProof="1" smtClean="0"/>
                        <a:t>/api/posts</a:t>
                      </a:r>
                      <a:endParaRPr lang="en-US" sz="2000" b="1" noProof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kern="1200" noProof="1" smtClean="0"/>
                        <a:t>Get()</a:t>
                      </a:r>
                      <a:endParaRPr lang="en-US" sz="2000" b="1" noProof="1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Get a </a:t>
                      </a:r>
                      <a:r>
                        <a:rPr lang="en-US" sz="2000" dirty="0" smtClean="0"/>
                        <a:t>post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dirty="0" smtClean="0"/>
                        <a:t>by </a:t>
                      </a:r>
                      <a:r>
                        <a:rPr lang="en-US" sz="2000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GET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noProof="1" smtClean="0"/>
                        <a:t>/api/posts/id</a:t>
                      </a:r>
                      <a:endParaRPr lang="en-US" sz="2000" b="1" noProof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kern="1200" noProof="1" smtClean="0"/>
                        <a:t>Get(int id)</a:t>
                      </a:r>
                      <a:endParaRPr lang="en-US" sz="2000" b="1" noProof="1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Create a new </a:t>
                      </a:r>
                      <a:r>
                        <a:rPr lang="en-US" sz="2000" dirty="0" smtClean="0"/>
                        <a:t>post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POST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noProof="1" smtClean="0"/>
                        <a:t>/api/posts</a:t>
                      </a:r>
                      <a:endParaRPr lang="en-US" sz="2000" b="1" noProof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kern="1200" noProof="1" smtClean="0"/>
                        <a:t>Post(PostModel value)</a:t>
                      </a:r>
                      <a:endParaRPr lang="en-US" sz="2000" b="1" noProof="1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Update a </a:t>
                      </a:r>
                      <a:r>
                        <a:rPr lang="en-US" sz="2000" dirty="0" smtClean="0"/>
                        <a:t>post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PUT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noProof="1" smtClean="0"/>
                        <a:t>/api/posts/id</a:t>
                      </a:r>
                      <a:endParaRPr lang="en-US" sz="2000" b="1" noProof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kern="1200" noProof="1" smtClean="0"/>
                        <a:t>Put(int id, PostModel value)</a:t>
                      </a:r>
                      <a:endParaRPr lang="en-US" sz="2000" b="1" noProof="1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Delete a </a:t>
                      </a:r>
                      <a:r>
                        <a:rPr lang="en-US" sz="2000" dirty="0" smtClean="0"/>
                        <a:t>post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DELETE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noProof="1" smtClean="0"/>
                        <a:t>/api/posts/id</a:t>
                      </a:r>
                      <a:endParaRPr lang="en-US" sz="2000" b="1" noProof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noProof="1" smtClean="0"/>
                        <a:t>Delete(int id)</a:t>
                      </a:r>
                      <a:endParaRPr lang="en-US" sz="2000" b="1" noProof="1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Get a </a:t>
                      </a:r>
                      <a:r>
                        <a:rPr lang="en-US" sz="2000" dirty="0" smtClean="0"/>
                        <a:t>post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dirty="0" smtClean="0"/>
                        <a:t>by </a:t>
                      </a:r>
                      <a:r>
                        <a:rPr lang="en-US" sz="2000" dirty="0"/>
                        <a:t>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GET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noProof="1" smtClean="0"/>
                        <a:t>/api/posts?category=news</a:t>
                      </a:r>
                      <a:endParaRPr lang="en-US" sz="2000" b="1" noProof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kern="1200" noProof="1" smtClean="0"/>
                        <a:t>Get(string category)</a:t>
                      </a:r>
                      <a:endParaRPr lang="en-US" sz="2000" b="1" noProof="1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867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Actions</a:t>
            </a:r>
            <a:r>
              <a:rPr lang="en-US" dirty="0" smtClean="0"/>
              <a:t> are public methods of a controller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08012" y="1923165"/>
            <a:ext cx="10668000" cy="46018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public class PostsController : ApiController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[HttpGet]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public IEnumerable&lt;string&gt; GetPosts(</a:t>
            </a:r>
            <a:r>
              <a:rPr lang="bg-BG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bg-BG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  return new [] { "Hello", "WS&amp;C deadline question.." };</a:t>
            </a:r>
            <a:endParaRPr lang="en-US" sz="20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[HttpPost]</a:t>
            </a:r>
            <a:endParaRPr lang="en-US" sz="20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public void AddPost(string content)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 // Add post to DB..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3279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Web request is sent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Match controller from route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Controller Responds</a:t>
            </a:r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API Request Processing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08811" y="1877129"/>
            <a:ext cx="4648200" cy="3958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" panose="05000000000000000000" pitchFamily="2" charset="2"/>
              <a:buNone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http://localhost:1337/api/posts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50807" y="3303896"/>
            <a:ext cx="4606203" cy="10618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GET /api/posts HTTP/1.1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Host: 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localhost:1337</a:t>
            </a:r>
            <a:endParaRPr lang="en-US" sz="20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Cache-Control: no-cache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5865812" y="1314734"/>
            <a:ext cx="5917479" cy="50367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public class PostsController : ApiController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public string Get()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  return "Some data";</a:t>
            </a:r>
            <a:br>
              <a:rPr lang="en-US" sz="1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1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public string Edit(Post post)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  ...</a:t>
            </a:r>
            <a:endParaRPr lang="en-US" sz="18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1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UsersController </a:t>
            </a:r>
            <a:r>
              <a:rPr lang="en-US" sz="1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: ApiController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...</a:t>
            </a:r>
            <a:endParaRPr lang="en-US" sz="18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18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650807" y="5257800"/>
            <a:ext cx="4622254" cy="10618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HTTP/1.1 200 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OK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Content-Length: 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11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"some data"</a:t>
            </a:r>
            <a:endParaRPr lang="en-US" sz="20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8811" y="3244856"/>
            <a:ext cx="685001" cy="447751"/>
          </a:xfrm>
          <a:prstGeom prst="rect">
            <a:avLst/>
          </a:prstGeom>
          <a:solidFill>
            <a:schemeClr val="bg1">
              <a:lumMod val="85000"/>
              <a:lumOff val="15000"/>
              <a:alpha val="1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Rectangle 17"/>
          <p:cNvSpPr/>
          <p:nvPr/>
        </p:nvSpPr>
        <p:spPr>
          <a:xfrm>
            <a:off x="1903412" y="3244856"/>
            <a:ext cx="849408" cy="447752"/>
          </a:xfrm>
          <a:prstGeom prst="rect">
            <a:avLst/>
          </a:prstGeom>
          <a:solidFill>
            <a:schemeClr val="bg1">
              <a:lumMod val="85000"/>
              <a:lumOff val="15000"/>
              <a:alpha val="1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" name="Rectangle 18"/>
          <p:cNvSpPr/>
          <p:nvPr/>
        </p:nvSpPr>
        <p:spPr>
          <a:xfrm>
            <a:off x="7558869" y="1274143"/>
            <a:ext cx="685001" cy="447751"/>
          </a:xfrm>
          <a:prstGeom prst="rect">
            <a:avLst/>
          </a:prstGeom>
          <a:solidFill>
            <a:schemeClr val="bg1">
              <a:lumMod val="85000"/>
              <a:lumOff val="15000"/>
              <a:alpha val="1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/>
          <p:nvPr/>
        </p:nvSpPr>
        <p:spPr>
          <a:xfrm>
            <a:off x="6339669" y="1867878"/>
            <a:ext cx="3489342" cy="1256322"/>
          </a:xfrm>
          <a:prstGeom prst="rect">
            <a:avLst/>
          </a:prstGeom>
          <a:solidFill>
            <a:schemeClr val="bg1">
              <a:lumMod val="85000"/>
              <a:lumOff val="15000"/>
              <a:alpha val="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22" name="Straight Connector 21"/>
          <p:cNvCxnSpPr/>
          <p:nvPr/>
        </p:nvCxnSpPr>
        <p:spPr>
          <a:xfrm>
            <a:off x="8092269" y="2272998"/>
            <a:ext cx="762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4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API Controller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567" y="990600"/>
            <a:ext cx="5376296" cy="3533902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 descr="http://1hqwallpaper.mobi/wp-content/uploads/playstation-controller-wallpapers-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2468539"/>
            <a:ext cx="239077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40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Routing</a:t>
            </a:r>
            <a:r>
              <a:rPr lang="en-US" dirty="0"/>
              <a:t> </a:t>
            </a:r>
            <a:r>
              <a:rPr lang="en-US" dirty="0" smtClean="0"/>
              <a:t>== matching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URI </a:t>
            </a:r>
            <a:r>
              <a:rPr lang="en-US" dirty="0" smtClean="0"/>
              <a:t>to a controller + action</a:t>
            </a:r>
            <a:endParaRPr lang="en-US" dirty="0"/>
          </a:p>
          <a:p>
            <a:r>
              <a:rPr lang="en-US" dirty="0" smtClean="0"/>
              <a:t>Web API </a:t>
            </a:r>
            <a:r>
              <a:rPr lang="en-US" dirty="0"/>
              <a:t>support the full set of routing capabilities </a:t>
            </a:r>
            <a:r>
              <a:rPr lang="en-US" dirty="0" smtClean="0"/>
              <a:t>from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ASP.NET (MVC)</a:t>
            </a:r>
          </a:p>
          <a:p>
            <a:pPr lvl="1"/>
            <a:r>
              <a:rPr lang="en-US" dirty="0" smtClean="0"/>
              <a:t>Route parameters</a:t>
            </a:r>
          </a:p>
          <a:p>
            <a:pPr lvl="1"/>
            <a:r>
              <a:rPr lang="en-US" dirty="0" smtClean="0"/>
              <a:t>Constraints (using regular expressions)</a:t>
            </a:r>
          </a:p>
          <a:p>
            <a:pPr lvl="1"/>
            <a:r>
              <a:rPr lang="en-US" dirty="0" smtClean="0"/>
              <a:t>Extensible with own conventions</a:t>
            </a:r>
          </a:p>
          <a:p>
            <a:pPr lvl="1"/>
            <a:r>
              <a:rPr lang="en-US" dirty="0" smtClean="0">
                <a:hlinkClick r:id="rId3"/>
              </a:rPr>
              <a:t>Attribute routing</a:t>
            </a:r>
            <a:r>
              <a:rPr lang="en-US" dirty="0"/>
              <a:t> </a:t>
            </a:r>
            <a:r>
              <a:rPr lang="en-US" dirty="0" smtClean="0"/>
              <a:t>is available in version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28" name="Picture 4" descr="http://www.clker.com/cliparts/j/4/f/W/c/B/wood-directional-sign-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905" y="3124200"/>
            <a:ext cx="2633524" cy="2453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 rot="555274">
            <a:off x="9367882" y="3349628"/>
            <a:ext cx="1828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noProof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60007" dir="2000400" sy="-30000" kx="-800400" algn="bl" rotWithShape="0">
                    <a:prstClr val="black">
                      <a:alpha val="20000"/>
                    </a:prstClr>
                  </a:outerShdw>
                </a:effectLst>
              </a:rPr>
              <a:t>api/users</a:t>
            </a:r>
            <a:endParaRPr lang="en-US" sz="2600" b="1" noProof="1">
              <a:ln w="9525">
                <a:solidFill>
                  <a:schemeClr val="bg1"/>
                </a:solidFill>
                <a:prstDash val="solid"/>
              </a:ln>
              <a:effectLst>
                <a:outerShdw blurRad="60007" dir="2000400" sy="-30000" kx="-800400" algn="bl" rotWithShape="0">
                  <a:prstClr val="black">
                    <a:alpha val="20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384066">
            <a:off x="9048650" y="3894476"/>
            <a:ext cx="2125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60007" dir="2000400" sy="-30000" kx="-800400" algn="bl" rotWithShape="0">
                    <a:prstClr val="black">
                      <a:alpha val="20000"/>
                    </a:prstClr>
                  </a:outerShdw>
                </a:effectLst>
              </a:rPr>
              <a:t>api/posts/id</a:t>
            </a:r>
            <a:endParaRPr lang="en-US" b="1" noProof="1">
              <a:ln w="9525">
                <a:solidFill>
                  <a:schemeClr val="bg1"/>
                </a:solidFill>
                <a:prstDash val="solid"/>
              </a:ln>
              <a:effectLst>
                <a:outerShdw blurRad="60007" dir="2000400" sy="-30000" kx="-800400" algn="bl" rotWithShape="0">
                  <a:prstClr val="black">
                    <a:alpha val="20000"/>
                  </a:prst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21299189">
            <a:off x="9274207" y="4558328"/>
            <a:ext cx="2339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noProof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60007" dir="2000400" sy="-30000" kx="-800400" algn="bl" rotWithShape="0">
                    <a:prstClr val="black">
                      <a:alpha val="20000"/>
                    </a:prstClr>
                  </a:outerShdw>
                </a:effectLst>
              </a:rPr>
              <a:t>api/comments</a:t>
            </a:r>
            <a:endParaRPr lang="en-US" sz="1800" b="1" noProof="1">
              <a:ln w="9525">
                <a:solidFill>
                  <a:schemeClr val="bg1"/>
                </a:solidFill>
                <a:prstDash val="solid"/>
              </a:ln>
              <a:effectLst>
                <a:outerShdw blurRad="60007" dir="2000400" sy="-30000" kx="-800400" algn="bl" rotWithShape="0">
                  <a:prstClr val="black">
                    <a:alpha val="2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7854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0412" y="1151124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Routing can be done through attributes</a:t>
            </a:r>
          </a:p>
          <a:p>
            <a:pPr lvl="1"/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[RoutePrefix()]</a:t>
            </a:r>
            <a:r>
              <a:rPr lang="en-US" sz="3000" dirty="0" smtClean="0"/>
              <a:t> – </a:t>
            </a:r>
            <a:br>
              <a:rPr lang="en-US" sz="3000" dirty="0" smtClean="0"/>
            </a:br>
            <a:r>
              <a:rPr lang="en-US" sz="3000" dirty="0" smtClean="0"/>
              <a:t>annotates a controller</a:t>
            </a:r>
            <a:br>
              <a:rPr lang="en-US" sz="3000" dirty="0" smtClean="0"/>
            </a:br>
            <a:r>
              <a:rPr lang="en-US" sz="3000" dirty="0" smtClean="0"/>
              <a:t>route</a:t>
            </a:r>
          </a:p>
          <a:p>
            <a:pPr lvl="1"/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[Route()]</a:t>
            </a:r>
            <a:r>
              <a:rPr lang="en-US" sz="3000" dirty="0" smtClean="0"/>
              <a:t> – annotates</a:t>
            </a:r>
            <a:br>
              <a:rPr lang="en-US" sz="3000" dirty="0" smtClean="0"/>
            </a:br>
            <a:r>
              <a:rPr lang="en-US" sz="3000" dirty="0" smtClean="0"/>
              <a:t>a route to an action</a:t>
            </a:r>
          </a:p>
          <a:p>
            <a:pPr lvl="1"/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[HttpGet]</a:t>
            </a:r>
            <a:r>
              <a:rPr lang="en-US" sz="3000" noProof="1" smtClean="0"/>
              <a:t>,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[HttpPut]</a:t>
            </a:r>
            <a:r>
              <a:rPr lang="en-US" sz="3000" noProof="1" smtClean="0"/>
              <a:t>,</a:t>
            </a:r>
            <a:br>
              <a:rPr lang="en-US" sz="3000" noProof="1" smtClean="0"/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[HttpPost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2800" noProof="1" smtClean="0">
                <a:latin typeface="+mj-lt"/>
                <a:cs typeface="Consolas" panose="020B0609020204030204" pitchFamily="49" charset="0"/>
              </a:rPr>
              <a:t>,</a:t>
            </a:r>
            <a:r>
              <a:rPr lang="en-US" sz="3000" noProof="1" smtClean="0"/>
              <a:t> etc</a:t>
            </a:r>
            <a:r>
              <a:rPr lang="en-US" sz="3000" dirty="0" smtClean="0"/>
              <a:t>. – </a:t>
            </a:r>
            <a:br>
              <a:rPr lang="en-US" sz="3000" dirty="0" smtClean="0"/>
            </a:br>
            <a:r>
              <a:rPr lang="en-US" sz="3000" dirty="0" smtClean="0"/>
              <a:t>specify the request</a:t>
            </a:r>
            <a:br>
              <a:rPr lang="en-US" sz="3000" dirty="0" smtClean="0"/>
            </a:br>
            <a:r>
              <a:rPr lang="en-US" sz="3000" dirty="0" smtClean="0"/>
              <a:t>method</a:t>
            </a:r>
            <a:r>
              <a:rPr lang="en-US" sz="3000" dirty="0"/>
              <a:t/>
            </a:r>
            <a:br>
              <a:rPr lang="en-US" sz="3000" dirty="0"/>
            </a:br>
            <a:endParaRPr lang="en-US" sz="30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Attribute Routing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5027612" y="1820882"/>
            <a:ext cx="6762940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[RoutePrefix("</a:t>
            </a:r>
            <a:r>
              <a:rPr lang="en-US" sz="20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api/posts</a:t>
            </a:r>
            <a:r>
              <a:rPr lang="en-US" sz="2000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")]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public class PostsController : 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ApiController</a:t>
            </a:r>
            <a:endParaRPr lang="en-US" sz="20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2000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Route("</a:t>
            </a:r>
            <a:r>
              <a:rPr lang="en-US" sz="2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  <a:r>
              <a:rPr lang="en-US" sz="20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id}</a:t>
            </a:r>
            <a:r>
              <a:rPr lang="en-US" sz="2000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")]</a:t>
            </a:r>
            <a:endParaRPr lang="en-US" sz="2000" noProof="1">
              <a:solidFill>
                <a:schemeClr val="tx2">
                  <a:lumMod val="9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public Post </a:t>
            </a: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Get(int id)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{ ...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[HttpGet]</a:t>
            </a:r>
            <a:endParaRPr lang="en-US" sz="2000" noProof="1">
              <a:solidFill>
                <a:schemeClr val="tx2">
                  <a:lumMod val="9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[Route("</a:t>
            </a:r>
            <a:r>
              <a:rPr lang="en-US" sz="20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{id}/likes</a:t>
            </a:r>
            <a:r>
              <a:rPr lang="en-US" sz="2000" noProof="1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")]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public IEnumerable&lt;Like&gt; GetPostLikes(int id)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{ ... }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0937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Web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API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also provides smart conventions by </a:t>
            </a:r>
            <a:r>
              <a:rPr lang="en-US" dirty="0" smtClean="0"/>
              <a:t>default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Verb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is mapped to an action name </a:t>
            </a:r>
          </a:p>
          <a:p>
            <a:pPr lvl="1"/>
            <a:r>
              <a:rPr lang="en-US" dirty="0" smtClean="0"/>
              <a:t>Configurations can be added in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WebApiConfig.cs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Route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033633" y="3251123"/>
            <a:ext cx="10089979" cy="1869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config.Routes.MapHtpRoute(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name</a:t>
            </a: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: "DefaultApi",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routeTemplate: "api/{controller}/{id}",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defaults: new { id = RoutesParameter.Optional </a:t>
            </a:r>
            <a:r>
              <a:rPr lang="en-US" sz="22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);</a:t>
            </a:r>
            <a:endParaRPr lang="en-US" sz="22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33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What is ASP.NET Web API?</a:t>
            </a:r>
          </a:p>
          <a:p>
            <a:pPr marL="819096" lvl="1" indent="-514350">
              <a:lnSpc>
                <a:spcPct val="100000"/>
              </a:lnSpc>
            </a:pPr>
            <a:r>
              <a:rPr lang="en-US" dirty="0" smtClean="0"/>
              <a:t>Web API Features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Web API Controllers</a:t>
            </a:r>
          </a:p>
          <a:p>
            <a:pPr marL="819096" lvl="1" indent="-514350">
              <a:lnSpc>
                <a:spcPct val="100000"/>
              </a:lnSpc>
            </a:pPr>
            <a:r>
              <a:rPr lang="en-US" dirty="0" smtClean="0"/>
              <a:t>Actions</a:t>
            </a:r>
          </a:p>
          <a:p>
            <a:pPr marL="819096" lvl="1" indent="-514350">
              <a:lnSpc>
                <a:spcPct val="100000"/>
              </a:lnSpc>
            </a:pPr>
            <a:r>
              <a:rPr lang="en-US" dirty="0" smtClean="0"/>
              <a:t>Routes</a:t>
            </a:r>
          </a:p>
          <a:p>
            <a:pPr marL="819096" lvl="1" indent="-514350">
              <a:lnSpc>
                <a:spcPct val="100000"/>
              </a:lnSpc>
            </a:pPr>
            <a:r>
              <a:rPr lang="en-US" dirty="0" smtClean="0"/>
              <a:t>Return Types and Status Codes</a:t>
            </a:r>
          </a:p>
          <a:p>
            <a:pPr marL="819096" lvl="1" indent="-514350">
              <a:lnSpc>
                <a:spcPct val="100000"/>
              </a:lnSpc>
            </a:pPr>
            <a:r>
              <a:rPr lang="en-US" dirty="0" smtClean="0"/>
              <a:t>Binding Models and View Models</a:t>
            </a:r>
          </a:p>
          <a:p>
            <a:pPr marL="819096" lvl="1" indent="-514350">
              <a:lnSpc>
                <a:spcPct val="100000"/>
              </a:lnSpc>
            </a:pPr>
            <a:r>
              <a:rPr lang="en-US" dirty="0" smtClean="0"/>
              <a:t>Built-In User Identity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012" y="1447800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Routes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0" name="Picture 2" descr="http://www.belkinrouter.supportphonenumber.com/images/sample/slider/img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569" y="1948904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5"/>
          <p:cNvSpPr txBox="1">
            <a:spLocks/>
          </p:cNvSpPr>
          <p:nvPr/>
        </p:nvSpPr>
        <p:spPr>
          <a:xfrm>
            <a:off x="379412" y="2672427"/>
            <a:ext cx="3429000" cy="10618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GET /api/posts HTTP/1.1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Host: 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localhost:1337</a:t>
            </a:r>
            <a:endParaRPr lang="en-US" sz="20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Cache-Control: no-cache</a:t>
            </a:r>
          </a:p>
        </p:txBody>
      </p:sp>
      <p:sp>
        <p:nvSpPr>
          <p:cNvPr id="3" name="Down Arrow 2"/>
          <p:cNvSpPr/>
          <p:nvPr/>
        </p:nvSpPr>
        <p:spPr>
          <a:xfrm rot="14321708">
            <a:off x="7528168" y="1536136"/>
            <a:ext cx="303530" cy="1639960"/>
          </a:xfrm>
          <a:prstGeom prst="downArrow">
            <a:avLst/>
          </a:prstGeom>
          <a:solidFill>
            <a:schemeClr val="lt1">
              <a:alpha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dk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8515380" y="1653198"/>
            <a:ext cx="2532032" cy="63280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 smtClean="0"/>
              <a:t>PostsController</a:t>
            </a:r>
            <a:endParaRPr lang="en-US" sz="2800" noProof="1"/>
          </a:p>
        </p:txBody>
      </p:sp>
      <p:sp>
        <p:nvSpPr>
          <p:cNvPr id="13" name="Rounded Rectangle 12"/>
          <p:cNvSpPr/>
          <p:nvPr/>
        </p:nvSpPr>
        <p:spPr>
          <a:xfrm>
            <a:off x="8515380" y="2895600"/>
            <a:ext cx="2688636" cy="63280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 smtClean="0"/>
              <a:t>UsersController</a:t>
            </a:r>
            <a:endParaRPr lang="en-US" sz="2800" noProof="1"/>
          </a:p>
        </p:txBody>
      </p:sp>
      <p:sp>
        <p:nvSpPr>
          <p:cNvPr id="14" name="Rounded Rectangle 13"/>
          <p:cNvSpPr/>
          <p:nvPr/>
        </p:nvSpPr>
        <p:spPr>
          <a:xfrm>
            <a:off x="8119338" y="4048952"/>
            <a:ext cx="3480720" cy="63280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noProof="1" smtClean="0"/>
              <a:t>CommentsController</a:t>
            </a:r>
            <a:endParaRPr lang="en-US" sz="2800" noProof="1"/>
          </a:p>
        </p:txBody>
      </p:sp>
      <p:sp>
        <p:nvSpPr>
          <p:cNvPr id="15" name="Down Arrow 14"/>
          <p:cNvSpPr/>
          <p:nvPr/>
        </p:nvSpPr>
        <p:spPr>
          <a:xfrm rot="16200000">
            <a:off x="4106559" y="2945415"/>
            <a:ext cx="303530" cy="480907"/>
          </a:xfrm>
          <a:prstGeom prst="downArrow">
            <a:avLst/>
          </a:prstGeom>
          <a:solidFill>
            <a:schemeClr val="lt1">
              <a:alpha val="1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6868" y="3890211"/>
            <a:ext cx="2971801" cy="906834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12013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343400"/>
            <a:ext cx="8938472" cy="820600"/>
          </a:xfrm>
        </p:spPr>
        <p:txBody>
          <a:bodyPr/>
          <a:lstStyle/>
          <a:p>
            <a:r>
              <a:rPr lang="en-US" dirty="0" smtClean="0"/>
              <a:t>Return Types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105400"/>
            <a:ext cx="8938472" cy="1365365"/>
          </a:xfrm>
        </p:spPr>
        <p:txBody>
          <a:bodyPr/>
          <a:lstStyle/>
          <a:p>
            <a:r>
              <a:rPr lang="en-US" noProof="1" smtClean="0"/>
              <a:t>T, IEnumerable&lt;T&gt;, IQuearyable&lt;T&gt;</a:t>
            </a:r>
            <a:br>
              <a:rPr lang="en-US" noProof="1" smtClean="0"/>
            </a:br>
            <a:r>
              <a:rPr lang="en-US" noProof="1" smtClean="0"/>
              <a:t>IHttpActionResult</a:t>
            </a:r>
            <a:endParaRPr lang="en-US" noProof="1"/>
          </a:p>
        </p:txBody>
      </p:sp>
      <p:sp>
        <p:nvSpPr>
          <p:cNvPr id="4" name="Rectangle 3"/>
          <p:cNvSpPr/>
          <p:nvPr/>
        </p:nvSpPr>
        <p:spPr>
          <a:xfrm rot="21116936">
            <a:off x="3197657" y="1617292"/>
            <a:ext cx="36779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noProof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IQueryable&lt;T</a:t>
            </a:r>
            <a:r>
              <a:rPr 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&gt;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026" name="Picture 2" descr="http://images.clipartpanda.com/return-clipart-as5900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1295400"/>
            <a:ext cx="23812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 rot="382181">
            <a:off x="2634435" y="3176304"/>
            <a:ext cx="39766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noProof="1" smtClean="0">
                <a:ln/>
                <a:solidFill>
                  <a:schemeClr val="accent4"/>
                </a:solidFill>
              </a:rPr>
              <a:t>IHttpActionResult</a:t>
            </a:r>
            <a:endParaRPr lang="en-US" sz="4000" b="1" noProof="1">
              <a:ln/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55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Actions can return </a:t>
            </a:r>
            <a:r>
              <a:rPr lang="en-US" dirty="0" smtClean="0">
                <a:hlinkClick r:id="rId2"/>
              </a:rPr>
              <a:t>several types</a:t>
            </a:r>
            <a:endParaRPr lang="en-US" dirty="0" smtClean="0"/>
          </a:p>
          <a:p>
            <a:r>
              <a:rPr lang="en-US" dirty="0" smtClean="0"/>
              <a:t>Returned data automatically serialized to JSON or XML</a:t>
            </a:r>
          </a:p>
          <a:p>
            <a:pPr lvl="1">
              <a:spcAft>
                <a:spcPts val="4500"/>
              </a:spcAft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noProof="1" smtClean="0"/>
              <a:t> – generic type (can be anything)</a:t>
            </a:r>
          </a:p>
          <a:p>
            <a:pPr lvl="1">
              <a:spcAft>
                <a:spcPts val="5000"/>
              </a:spcAft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IEnumerable&lt;T&gt;</a:t>
            </a:r>
            <a:r>
              <a:rPr lang="en-US" noProof="1" smtClean="0"/>
              <a:t> - foreach-able collection of generic type T</a:t>
            </a:r>
          </a:p>
          <a:p>
            <a:pPr lvl="1"/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IQueryable&lt;T&gt;</a:t>
            </a:r>
            <a:r>
              <a:rPr lang="en-US" noProof="1" smtClean="0"/>
              <a:t> - collection of generic type T (supports filtering,</a:t>
            </a:r>
            <a:br>
              <a:rPr lang="en-US" noProof="1" smtClean="0"/>
            </a:br>
            <a:r>
              <a:rPr lang="en-US" noProof="1" smtClean="0"/>
              <a:t>sorting, paging, etc.)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Types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912812" y="3184050"/>
            <a:ext cx="10287000" cy="4478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Comment</a:t>
            </a:r>
            <a:r>
              <a:rPr lang="en-US" sz="22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GetCommentById(int id) { ... }</a:t>
            </a:r>
            <a:endParaRPr lang="en-US" sz="22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12812" y="4343400"/>
            <a:ext cx="10287000" cy="4478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IEnumerable&lt;Comment&gt;</a:t>
            </a:r>
            <a:r>
              <a:rPr lang="en-US" sz="22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GetPostComments(int id) { ... }</a:t>
            </a:r>
            <a:endParaRPr lang="en-US" sz="22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12812" y="6105385"/>
            <a:ext cx="10287000" cy="4478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IQueryable&lt;Comment&gt;</a:t>
            </a:r>
            <a:r>
              <a:rPr lang="en-US" sz="22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GetPostComments(int id) { ... }</a:t>
            </a:r>
            <a:endParaRPr lang="en-US" sz="22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67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30341" indent="-457200"/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3000" dirty="0" smtClean="0"/>
              <a:t> </a:t>
            </a:r>
            <a:r>
              <a:rPr lang="en-US" sz="3200" dirty="0" smtClean="0"/>
              <a:t>– returns empty HTTP response 204 (No Content)</a:t>
            </a:r>
          </a:p>
          <a:p>
            <a:pPr marL="530341" indent="-457200"/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IHttpActionResult</a:t>
            </a:r>
            <a:r>
              <a:rPr lang="en-US" sz="3200" dirty="0" smtClean="0"/>
              <a:t> – returns an abstract HTTP response with status code + data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Types (2)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949324" y="3048000"/>
            <a:ext cx="10287000" cy="32916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IHttpActionResult</a:t>
            </a:r>
            <a:r>
              <a:rPr lang="en-US" sz="22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GetPostComments(int id)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var context = new ForumContext();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var post = context.Posts.FirstOrDefault(p =&gt; p.Id == id);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if (post == null)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 return this.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BadRequest</a:t>
            </a:r>
            <a:r>
              <a:rPr lang="en-US" sz="22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("Invalid post id");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return this.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Ok</a:t>
            </a:r>
            <a:r>
              <a:rPr lang="en-US" sz="22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(post);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2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6551612" y="5484679"/>
            <a:ext cx="3848357" cy="586523"/>
          </a:xfrm>
          <a:prstGeom prst="wedgeRoundRectCallout">
            <a:avLst>
              <a:gd name="adj1" fmla="val -91613"/>
              <a:gd name="adj2" fmla="val -14325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  <a:r>
              <a:rPr lang="en-US" dirty="0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OK</a:t>
            </a:r>
            <a:r>
              <a:rPr lang="en-US" dirty="0" smtClean="0"/>
              <a:t> + serialized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00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Types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015" y="1981200"/>
            <a:ext cx="9378055" cy="24503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4575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It's a good practice always to return a status code</a:t>
            </a:r>
          </a:p>
          <a:p>
            <a:pPr lvl="1"/>
            <a:r>
              <a:rPr lang="en-US" dirty="0" smtClean="0">
                <a:latin typeface="+mj-lt"/>
                <a:cs typeface="Consolas" panose="020B0609020204030204" pitchFamily="49" charset="0"/>
              </a:rPr>
              <a:t>Return data with concrete status code method (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Ok()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BadRequest()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NotFound()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Unauthorized()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, etc</a:t>
            </a:r>
            <a:r>
              <a:rPr lang="en-US" dirty="0" smtClean="0">
                <a:latin typeface="+mj-lt"/>
                <a:cs typeface="Consolas" panose="020B0609020204030204" pitchFamily="49" charset="0"/>
              </a:rPr>
              <a:t>.)</a:t>
            </a:r>
          </a:p>
          <a:p>
            <a:pPr lvl="1"/>
            <a:endParaRPr lang="en-US" dirty="0">
              <a:latin typeface="+mj-lt"/>
              <a:cs typeface="Consolas" panose="020B0609020204030204" pitchFamily="49" charset="0"/>
            </a:endParaRPr>
          </a:p>
          <a:p>
            <a:pPr lvl="1"/>
            <a:endParaRPr lang="en-US" dirty="0" smtClean="0">
              <a:latin typeface="+mj-lt"/>
              <a:cs typeface="Consolas" panose="020B0609020204030204" pitchFamily="49" charset="0"/>
            </a:endParaRPr>
          </a:p>
          <a:p>
            <a:pPr lvl="1"/>
            <a:endParaRPr lang="en-US" sz="2000" dirty="0">
              <a:latin typeface="+mj-lt"/>
              <a:cs typeface="Consolas" panose="020B0609020204030204" pitchFamily="49" charset="0"/>
            </a:endParaRPr>
          </a:p>
          <a:p>
            <a:pPr lvl="1"/>
            <a:r>
              <a:rPr lang="en-US" dirty="0" smtClean="0">
                <a:latin typeface="+mj-lt"/>
                <a:cs typeface="Consolas" panose="020B0609020204030204" pitchFamily="49" charset="0"/>
              </a:rPr>
              <a:t>Return only status code</a:t>
            </a:r>
          </a:p>
          <a:p>
            <a:pPr lvl="1"/>
            <a:endParaRPr lang="en-US" dirty="0" smtClean="0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Status Codes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89012" y="3048000"/>
            <a:ext cx="10210800" cy="17004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var top10Users = context.Users.All()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.Take(10)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.Select(u =&gt; u.Username);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return this.Ok(top10Users);</a:t>
            </a:r>
            <a:endParaRPr lang="en-US" sz="22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989012" y="5529641"/>
            <a:ext cx="10210800" cy="413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return this.StatusCode(HttpStatusCode.Forbidden);</a:t>
            </a:r>
          </a:p>
        </p:txBody>
      </p:sp>
    </p:spTree>
    <p:extLst>
      <p:ext uri="{BB962C8B-B14F-4D97-AF65-F5344CB8AC3E}">
        <p14:creationId xmlns:p14="http://schemas.microsoft.com/office/powerpoint/2010/main" val="106000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648200"/>
            <a:ext cx="8938472" cy="820600"/>
          </a:xfrm>
        </p:spPr>
        <p:txBody>
          <a:bodyPr/>
          <a:lstStyle/>
          <a:p>
            <a:r>
              <a:rPr lang="en-US" dirty="0" smtClean="0"/>
              <a:t>Returning Status Codes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4501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574" y="2072704"/>
            <a:ext cx="7553748" cy="22706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5865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  <a:spcAft>
                <a:spcPts val="0"/>
              </a:spcAft>
            </a:pPr>
            <a:r>
              <a:rPr lang="en-US" dirty="0" smtClean="0"/>
              <a:t>By default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Web API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will bind incoming data to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POCO (CLR)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endParaRPr lang="en-US" dirty="0" smtClean="0"/>
          </a:p>
          <a:p>
            <a:pPr lvl="1">
              <a:spcBef>
                <a:spcPts val="300"/>
              </a:spcBef>
              <a:spcAft>
                <a:spcPts val="0"/>
              </a:spcAft>
            </a:pPr>
            <a:r>
              <a:rPr lang="en-US" dirty="0" smtClean="0"/>
              <a:t>Will look in body, header and query string</a:t>
            </a:r>
          </a:p>
          <a:p>
            <a:pPr lvl="1">
              <a:spcBef>
                <a:spcPts val="300"/>
              </a:spcBef>
              <a:spcAft>
                <a:spcPts val="0"/>
              </a:spcAft>
            </a:pPr>
            <a:r>
              <a:rPr lang="en-US" noProof="1" smtClean="0"/>
              <a:t>Request data will be transferred to a C# object</a:t>
            </a:r>
          </a:p>
          <a:p>
            <a:pPr lvl="2">
              <a:spcBef>
                <a:spcPts val="300"/>
              </a:spcBef>
              <a:spcAft>
                <a:spcPts val="0"/>
              </a:spcAft>
            </a:pPr>
            <a:r>
              <a:rPr lang="en-US" noProof="1" smtClean="0"/>
              <a:t>E.g. the query string will be parsed to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RegisterBindingModel</a:t>
            </a:r>
            <a:endParaRPr lang="en-US" dirty="0" smtClean="0"/>
          </a:p>
          <a:p>
            <a:pPr lvl="2">
              <a:spcBef>
                <a:spcPts val="300"/>
              </a:spcBef>
              <a:spcAft>
                <a:spcPts val="0"/>
              </a:spcAft>
            </a:pPr>
            <a:endParaRPr lang="en-US" dirty="0"/>
          </a:p>
          <a:p>
            <a:pPr lvl="1">
              <a:spcBef>
                <a:spcPts val="300"/>
              </a:spcBef>
              <a:spcAft>
                <a:spcPts val="0"/>
              </a:spcAft>
            </a:pPr>
            <a:endParaRPr lang="en-US" dirty="0" smtClean="0"/>
          </a:p>
          <a:p>
            <a:pPr lvl="2">
              <a:spcBef>
                <a:spcPts val="30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Binding</a:t>
            </a:r>
            <a:endParaRPr lang="en-US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1293812" y="3531053"/>
            <a:ext cx="9372600" cy="4478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.../api/users/register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?username=donjuan&amp;password=12345</a:t>
            </a:r>
            <a:endParaRPr lang="en-US" sz="22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1293812" y="4267200"/>
            <a:ext cx="5486400" cy="22252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public IHttpActionResult Register(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RegisterBindingModel</a:t>
            </a:r>
            <a:r>
              <a:rPr lang="en-US" sz="22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user)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string name = user.Username;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...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2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647254"/>
              </p:ext>
            </p:extLst>
          </p:nvPr>
        </p:nvGraphicFramePr>
        <p:xfrm>
          <a:off x="7466012" y="4465412"/>
          <a:ext cx="29718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5900"/>
                <a:gridCol w="1485900"/>
              </a:tblGrid>
              <a:tr h="420276">
                <a:tc>
                  <a:txBody>
                    <a:bodyPr/>
                    <a:lstStyle/>
                    <a:p>
                      <a:r>
                        <a:rPr lang="en-US" dirty="0" smtClean="0"/>
                        <a:t>username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noProof="1" smtClean="0">
                          <a:solidFill>
                            <a:schemeClr val="tx2"/>
                          </a:solidFill>
                        </a:rPr>
                        <a:t>donjuan</a:t>
                      </a:r>
                      <a:endParaRPr lang="en-US" b="1" noProof="1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420276">
                <a:tc>
                  <a:txBody>
                    <a:bodyPr/>
                    <a:lstStyle/>
                    <a:p>
                      <a:r>
                        <a:rPr lang="en-US" dirty="0" smtClean="0"/>
                        <a:t>password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noProof="1" smtClean="0">
                          <a:solidFill>
                            <a:schemeClr val="tx2"/>
                          </a:solidFill>
                        </a:rPr>
                        <a:t>12345</a:t>
                      </a:r>
                      <a:endParaRPr lang="en-US" b="1" noProof="1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6" name="Straight Connector 15"/>
          <p:cNvCxnSpPr/>
          <p:nvPr/>
        </p:nvCxnSpPr>
        <p:spPr>
          <a:xfrm flipV="1">
            <a:off x="6094412" y="4506844"/>
            <a:ext cx="1371600" cy="21755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92824" y="4921827"/>
            <a:ext cx="1373188" cy="4575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17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Binding Models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557388" y="4614702"/>
            <a:ext cx="10972800" cy="1869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[HttpPost]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IHttpActionResult </a:t>
            </a:r>
            <a:r>
              <a:rPr lang="en-US" sz="22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CreatePost(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AddPostBindingModel</a:t>
            </a:r>
            <a:r>
              <a:rPr lang="en-US" sz="22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postModel</a:t>
            </a:r>
            <a:r>
              <a:rPr lang="en-US" sz="22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)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if (!postModel.Category.HasValue) ...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2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57388" y="1433495"/>
            <a:ext cx="4343400" cy="11103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Request Method:POST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FormData </a:t>
            </a:r>
            <a:r>
              <a:rPr lang="en-US" sz="21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content=Hello+Guys&amp;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author=Gosho&amp;categoryId=5</a:t>
            </a:r>
            <a:endParaRPr lang="en-US" sz="21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738988" y="1447800"/>
            <a:ext cx="5791200" cy="21282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public class AddPostBindingModel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public string Content { get; set;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public int AuthorId { get; set;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public int? Category { get; set;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1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Down Arrow 7"/>
          <p:cNvSpPr/>
          <p:nvPr/>
        </p:nvSpPr>
        <p:spPr>
          <a:xfrm rot="16200000">
            <a:off x="5190780" y="1761736"/>
            <a:ext cx="303530" cy="480907"/>
          </a:xfrm>
          <a:prstGeom prst="downArrow">
            <a:avLst/>
          </a:prstGeom>
          <a:solidFill>
            <a:schemeClr val="accent6">
              <a:alpha val="84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8331058" y="3862493"/>
            <a:ext cx="303530" cy="480907"/>
          </a:xfrm>
          <a:prstGeom prst="downArrow">
            <a:avLst/>
          </a:prstGeom>
          <a:solidFill>
            <a:schemeClr val="accent6">
              <a:alpha val="84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0" name="AutoShape 23"/>
          <p:cNvSpPr>
            <a:spLocks noChangeArrowheads="1"/>
          </p:cNvSpPr>
          <p:nvPr/>
        </p:nvSpPr>
        <p:spPr bwMode="auto">
          <a:xfrm>
            <a:off x="1484054" y="3041574"/>
            <a:ext cx="3848357" cy="1012172"/>
          </a:xfrm>
          <a:prstGeom prst="wedgeRoundRectCallout">
            <a:avLst>
              <a:gd name="adj1" fmla="val 65801"/>
              <a:gd name="adj2" fmla="val -84134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Validation attributes can be set in the binding model</a:t>
            </a:r>
          </a:p>
        </p:txBody>
      </p:sp>
    </p:spTree>
    <p:extLst>
      <p:ext uri="{BB962C8B-B14F-4D97-AF65-F5344CB8AC3E}">
        <p14:creationId xmlns:p14="http://schemas.microsoft.com/office/powerpoint/2010/main" val="213374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1600"/>
              </a:spcAft>
              <a:buNone/>
            </a:pPr>
            <a:endParaRPr lang="en-US" dirty="0"/>
          </a:p>
          <a:p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ModelState</a:t>
            </a:r>
            <a:r>
              <a:rPr lang="en-US" dirty="0" smtClean="0"/>
              <a:t> holds information about the binding model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Binding Model Validation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84212" y="2667000"/>
            <a:ext cx="10964012" cy="27099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18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UsersController </a:t>
            </a:r>
            <a:r>
              <a:rPr lang="en-US" sz="1800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: </a:t>
            </a:r>
            <a:r>
              <a:rPr lang="en-US" sz="18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ApiController</a:t>
            </a:r>
            <a:endParaRPr lang="en-US" sz="1800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public IHttpActionResult Register(RegisterBindingModel user)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  if (!this.</a:t>
            </a:r>
            <a:r>
              <a:rPr lang="en-US" sz="1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ModelState.IsValid</a:t>
            </a:r>
            <a:r>
              <a:rPr lang="en-US" sz="18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     return this.BadRequest(this.ModelState);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 ...</a:t>
            </a:r>
            <a:endParaRPr lang="en-US" sz="1800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1800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ounded Rectangle 6"/>
          <p:cNvSpPr>
            <a:spLocks noChangeArrowheads="1"/>
          </p:cNvSpPr>
          <p:nvPr/>
        </p:nvSpPr>
        <p:spPr bwMode="auto">
          <a:xfrm>
            <a:off x="6627812" y="4487607"/>
            <a:ext cx="4859482" cy="2135633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RegisterBindingModel</a:t>
            </a:r>
            <a:endParaRPr lang="en-US" sz="1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[Required]</a:t>
            </a:r>
            <a:endParaRPr lang="en-US" sz="1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Username </a:t>
            </a: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get; set; </a:t>
            </a: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[MinLength(6)]</a:t>
            </a:r>
            <a:endParaRPr lang="en-US" sz="1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Password </a:t>
            </a: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get; set; }</a:t>
            </a:r>
          </a:p>
          <a:p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</a:t>
            </a:r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get; set; }</a:t>
            </a:r>
          </a:p>
          <a:p>
            <a:r>
              <a:rPr lang="en-US" sz="1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84212" y="1219200"/>
            <a:ext cx="10964012" cy="6740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Request Method:POST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FormData </a:t>
            </a:r>
            <a:r>
              <a:rPr lang="en-US" sz="18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username=Motikarq&amp;password=#otpo6ti4kata</a:t>
            </a:r>
            <a:endParaRPr lang="en-US" sz="18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23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r>
              <a:rPr lang="en-US" dirty="0" smtClean="0"/>
              <a:t>What is ASP.NET Web API?</a:t>
            </a:r>
            <a:endParaRPr lang="en-US" dirty="0"/>
          </a:p>
        </p:txBody>
      </p:sp>
      <p:pic>
        <p:nvPicPr>
          <p:cNvPr id="2052" name="Picture 4" descr="http://wp.learnnowonline.com/wp-content/uploads/2013/08/aspnet-tutorial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2" y="1295400"/>
            <a:ext cx="2638425" cy="1315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753388" y="2915718"/>
            <a:ext cx="45950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ln w="19050">
                  <a:solidFill>
                    <a:schemeClr val="bg1">
                      <a:lumMod val="75000"/>
                      <a:lumOff val="25000"/>
                    </a:schemeClr>
                  </a:solidFill>
                  <a:prstDash val="solid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Web API</a:t>
            </a:r>
            <a:endParaRPr lang="en-US" sz="8000" b="1" dirty="0">
              <a:ln w="19050">
                <a:solidFill>
                  <a:schemeClr val="bg1">
                    <a:lumMod val="75000"/>
                    <a:lumOff val="25000"/>
                  </a:schemeClr>
                </a:solidFill>
                <a:prstDash val="soli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050" name="Picture 2" descr="http://www.nopcommerce.com/images/thumbs/000323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2" y="1600200"/>
            <a:ext cx="3352800" cy="33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22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Binding Models – Example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23642" y="1066800"/>
            <a:ext cx="10628570" cy="55861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IHttpActionResult 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AddPost(</a:t>
            </a:r>
            <a:r>
              <a:rPr lang="en-US" sz="20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AddPostBindingModel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postModel)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if (!this.ModelState.IsValid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)</a:t>
            </a:r>
            <a:endParaRPr lang="en-US" sz="20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  return this.BadRequest(this.ModelState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000" noProof="1" smtClean="0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var context = new ForumContext();</a:t>
            </a:r>
            <a:endParaRPr lang="en-US" sz="20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var author = context.Users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 .FirstOrDefault(u =&gt; u.Username == postModel.Author);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if (author == null)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 return this.BadRequest("Author does not exist");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context.Posts.Add(new </a:t>
            </a: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Post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() { Content </a:t>
            </a: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= 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postModel.PostContent, </a:t>
            </a:r>
            <a:b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  Author </a:t>
            </a: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= </a:t>
            </a: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author, CategoryId = postModel.CategoryId });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context.SaveChanges();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0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return this.Ok(newPost);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5277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API can specify request data source</a:t>
            </a:r>
          </a:p>
          <a:p>
            <a:pPr lvl="1">
              <a:spcAft>
                <a:spcPts val="13500"/>
              </a:spcAft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[FromUri]</a:t>
            </a:r>
            <a:r>
              <a:rPr lang="en-US" dirty="0" smtClean="0"/>
              <a:t> – binds data from query string to action parameters</a:t>
            </a:r>
          </a:p>
          <a:p>
            <a:pPr lvl="1"/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[FromBody]</a:t>
            </a:r>
            <a:r>
              <a:rPr lang="en-US" dirty="0" smtClean="0"/>
              <a:t> – binds data from request body to binding model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Source Attributes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37842" y="2590800"/>
            <a:ext cx="10185770" cy="4314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http://localhost:1337/api/posts/comments?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page=5</a:t>
            </a:r>
            <a:endParaRPr lang="en-US" sz="22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937842" y="3289101"/>
            <a:ext cx="10185770" cy="8032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public IHttpActionResult GetComments(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[FromUri]</a:t>
            </a:r>
            <a:r>
              <a:rPr lang="en-US" sz="22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int page)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{...}</a:t>
            </a:r>
            <a:endParaRPr lang="en-US" sz="22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12009" y="4876800"/>
            <a:ext cx="10185770" cy="1158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public IHttpActionResult Register(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[FromBody]</a:t>
            </a:r>
            <a:r>
              <a:rPr lang="en-US" sz="22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RegisterBindingModel user)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{ ... }</a:t>
            </a:r>
            <a:endParaRPr lang="en-US" sz="22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02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</a:t>
            </a:r>
            <a:r>
              <a:rPr lang="en-US" dirty="0" smtClean="0"/>
              <a:t>Binding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451" y="1676400"/>
            <a:ext cx="7391400" cy="2002962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sp>
        <p:nvSpPr>
          <p:cNvPr id="6" name="TextBox 5"/>
          <p:cNvSpPr txBox="1"/>
          <p:nvPr/>
        </p:nvSpPr>
        <p:spPr>
          <a:xfrm>
            <a:off x="3427412" y="3490187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Relaxed"/>
              <a:lightRig rig="threePt" dir="t"/>
            </a:scene3d>
          </a:bodyPr>
          <a:lstStyle/>
          <a:p>
            <a:r>
              <a:rPr lang="en-US" sz="2000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username=DonJuan&amp;password=12345...</a:t>
            </a:r>
            <a:endParaRPr lang="en-US" sz="2000" b="1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17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00"/>
              </a:spcBef>
              <a:spcAft>
                <a:spcPts val="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MediaTypeFormatters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 smtClean="0"/>
              <a:t>are used to bind both input and output</a:t>
            </a:r>
          </a:p>
          <a:p>
            <a:pPr lvl="1">
              <a:spcBef>
                <a:spcPts val="300"/>
              </a:spcBef>
              <a:spcAft>
                <a:spcPts val="0"/>
              </a:spcAft>
            </a:pPr>
            <a:r>
              <a:rPr lang="en-US" noProof="1" smtClean="0"/>
              <a:t>Mapped to content types</a:t>
            </a:r>
          </a:p>
          <a:p>
            <a:pPr lvl="1">
              <a:spcBef>
                <a:spcPts val="300"/>
              </a:spcBef>
              <a:spcAft>
                <a:spcPts val="0"/>
              </a:spcAft>
            </a:pPr>
            <a:r>
              <a:rPr lang="en-US" dirty="0" smtClean="0"/>
              <a:t>In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WebApiConfig.cs</a:t>
            </a:r>
            <a:r>
              <a:rPr lang="en-US" dirty="0" smtClean="0"/>
              <a:t> we can configure the response to return JSON by default</a:t>
            </a:r>
          </a:p>
          <a:p>
            <a:pPr lvl="1">
              <a:spcBef>
                <a:spcPts val="300"/>
              </a:spcBef>
              <a:spcAft>
                <a:spcPts val="0"/>
              </a:spcAft>
            </a:pPr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spcBef>
                <a:spcPts val="300"/>
              </a:spcBef>
              <a:spcAft>
                <a:spcPts val="0"/>
              </a:spcAft>
            </a:pPr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spcBef>
                <a:spcPts val="300"/>
              </a:spcBef>
              <a:spcAft>
                <a:spcPts val="0"/>
              </a:spcAft>
            </a:pPr>
            <a:r>
              <a:rPr lang="en-US" dirty="0" smtClean="0"/>
              <a:t>And </a:t>
            </a:r>
            <a:r>
              <a:rPr lang="en-US" dirty="0"/>
              <a:t>JSON to follow camel case conventions</a:t>
            </a:r>
          </a:p>
          <a:p>
            <a:pPr lvl="1">
              <a:spcBef>
                <a:spcPts val="300"/>
              </a:spcBef>
              <a:spcAft>
                <a:spcPts val="0"/>
              </a:spcAft>
            </a:pPr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 Type Formatters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2" y="5257800"/>
            <a:ext cx="10972800" cy="7869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config.Formatters.JsonFormatter.SerializerSettings.ContractResolver =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new CamelCasePropertyNamesContractResolver();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60412" y="3465276"/>
            <a:ext cx="10972800" cy="8032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config.Formatters.JsonFormatter.SupportedMediaTypes.Add</a:t>
            </a:r>
            <a:r>
              <a:rPr lang="en-US" sz="22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new </a:t>
            </a: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MediaTypeHeaderValue("text/html</a:t>
            </a:r>
            <a:r>
              <a:rPr lang="en-US" sz="22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"));</a:t>
            </a:r>
            <a:endParaRPr lang="en-US" sz="22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6" name="Picture 2" descr="http://www.widgetpress.com/img/formentry/features_js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412" y="2801355"/>
            <a:ext cx="2187576" cy="294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567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View models</a:t>
            </a:r>
            <a:r>
              <a:rPr lang="en-US" dirty="0" smtClean="0"/>
              <a:t> are classes which represent data to be displayed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Used to project only needed data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Models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2" y="2465183"/>
            <a:ext cx="10515600" cy="41642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[HttpGet]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public IHttpActionResult GetAllComments(int postId)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var post = this.context.Posts.FirstOrdDefault(p =&gt; p.id == postId);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if (post == null)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 return this.BadRequest("Invalid post id");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var comments = post.Comments.Select(c =&gt; new CommentViewModel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      Id </a:t>
            </a:r>
            <a:r>
              <a:rPr lang="en-US" sz="1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= </a:t>
            </a:r>
            <a:r>
              <a:rPr lang="en-US" sz="1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c.id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      Content = c.Content,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  });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return this.Ok(comments);</a:t>
            </a:r>
            <a:endParaRPr lang="en-US" sz="18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18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ounded Rectangle 6"/>
          <p:cNvSpPr>
            <a:spLocks noChangeArrowheads="1"/>
          </p:cNvSpPr>
          <p:nvPr/>
        </p:nvSpPr>
        <p:spPr bwMode="auto">
          <a:xfrm>
            <a:off x="5741511" y="5078038"/>
            <a:ext cx="5305901" cy="1545202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CommentViewModel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Id { get; set; }</a:t>
            </a:r>
          </a:p>
          <a:p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string Content { get; set;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42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Models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026" name="Picture 2" descr="http://wallpaperbackgrounds.com/Content/wallpapers/women/adult/stoya-5589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2" y="1600200"/>
            <a:ext cx="4155384" cy="311901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graphicsfuel.com/wp-content/uploads/2011/12/search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0000">
            <a:off x="7248570" y="3027418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75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OData </a:t>
            </a:r>
            <a:r>
              <a:rPr lang="en-US" dirty="0" smtClean="0"/>
              <a:t>(</a:t>
            </a:r>
            <a:r>
              <a:rPr lang="en-US" dirty="0" smtClean="0">
                <a:hlinkClick r:id="rId2"/>
              </a:rPr>
              <a:t>http://odata.org</a:t>
            </a:r>
            <a:r>
              <a:rPr lang="en-US" dirty="0" smtClean="0"/>
              <a:t>) is a open specification </a:t>
            </a:r>
            <a:br>
              <a:rPr lang="en-US" dirty="0" smtClean="0"/>
            </a:br>
            <a:r>
              <a:rPr lang="en-US" dirty="0" smtClean="0"/>
              <a:t>written by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Microsoft</a:t>
            </a:r>
          </a:p>
          <a:p>
            <a:pPr lvl="1"/>
            <a:r>
              <a:rPr lang="en-US" dirty="0" smtClean="0"/>
              <a:t>Provides a standard query syntax on resources, e.g.:</a:t>
            </a:r>
          </a:p>
          <a:p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ASP.NET Web API </a:t>
            </a:r>
            <a:r>
              <a:rPr lang="en-US" dirty="0" smtClean="0"/>
              <a:t>includes automatic support for this syntax</a:t>
            </a:r>
          </a:p>
          <a:p>
            <a:pPr lvl="1"/>
            <a:r>
              <a:rPr lang="en-US" dirty="0" smtClean="0"/>
              <a:t>Return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IQueryable&lt;T&gt;</a:t>
            </a:r>
            <a:r>
              <a:rPr lang="en-US" dirty="0" smtClean="0"/>
              <a:t> instead of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IEnumerable&lt;T&gt;</a:t>
            </a:r>
            <a:r>
              <a:rPr lang="en-US" dirty="0" smtClean="0">
                <a:latin typeface="+mj-lt"/>
              </a:rPr>
              <a:t>, e.g.:</a:t>
            </a:r>
          </a:p>
          <a:p>
            <a:pPr lvl="1"/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OData</a:t>
            </a:r>
            <a:endParaRPr lang="en-US" dirty="0"/>
          </a:p>
        </p:txBody>
      </p:sp>
      <p:pic>
        <p:nvPicPr>
          <p:cNvPr id="2052" name="Picture 4" descr="https://erictummers.files.wordpress.com/2015/04/odatalogo-9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1151118"/>
            <a:ext cx="992660" cy="98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5"/>
          <p:cNvSpPr txBox="1">
            <a:spLocks/>
          </p:cNvSpPr>
          <p:nvPr/>
        </p:nvSpPr>
        <p:spPr>
          <a:xfrm>
            <a:off x="949324" y="5190985"/>
            <a:ext cx="10287000" cy="4478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IQueryable&lt;Comment&gt;</a:t>
            </a:r>
            <a:r>
              <a:rPr lang="en-US" sz="22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GetPostComments(int id) { ... }</a:t>
            </a:r>
            <a:endParaRPr lang="en-US" sz="22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867342" y="1361912"/>
            <a:ext cx="20310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 smtClean="0">
                <a:ln w="28575" cmpd="sng">
                  <a:solidFill>
                    <a:schemeClr val="bg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OData</a:t>
            </a:r>
            <a:endParaRPr lang="en-US" sz="5400" b="1" spc="50" dirty="0">
              <a:ln w="28575" cmpd="sng">
                <a:solidFill>
                  <a:schemeClr val="bg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49324" y="3138602"/>
            <a:ext cx="10287000" cy="4478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http://localhost/api/posts?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$skip=10&amp;$take=10</a:t>
            </a:r>
            <a:endParaRPr lang="en-US" sz="22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28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enable </a:t>
            </a:r>
            <a:r>
              <a:rPr lang="en-US" dirty="0" smtClean="0">
                <a:hlinkClick r:id="rId2"/>
              </a:rPr>
              <a:t>OData queries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Install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Microsoft.AspNet.OData</a:t>
            </a:r>
            <a:r>
              <a:rPr lang="en-US" dirty="0" smtClean="0"/>
              <a:t> package from </a:t>
            </a:r>
            <a:r>
              <a:rPr lang="en-US" noProof="1" smtClean="0"/>
              <a:t>NuGet</a:t>
            </a:r>
          </a:p>
          <a:p>
            <a:pPr lvl="1"/>
            <a:r>
              <a:rPr lang="en-US" noProof="1" smtClean="0"/>
              <a:t>Action return type should be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IQueryable&lt;T&gt;</a:t>
            </a:r>
          </a:p>
          <a:p>
            <a:pPr lvl="1"/>
            <a:r>
              <a:rPr lang="en-US" noProof="1" smtClean="0"/>
              <a:t>Set the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[EnableQuery]</a:t>
            </a:r>
            <a:r>
              <a:rPr lang="en-US" dirty="0" smtClean="0"/>
              <a:t> attribute above the action</a:t>
            </a:r>
            <a:endParaRPr lang="en-US" noProof="1" smtClean="0"/>
          </a:p>
          <a:p>
            <a:r>
              <a:rPr lang="en-US" dirty="0" smtClean="0"/>
              <a:t>Then we can make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OData</a:t>
            </a:r>
            <a:r>
              <a:rPr lang="en-US" dirty="0" smtClean="0"/>
              <a:t> queries like</a:t>
            </a:r>
            <a:r>
              <a:rPr lang="en-US" dirty="0"/>
              <a:t>: 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OData Query </a:t>
            </a:r>
            <a:r>
              <a:rPr lang="en-US" dirty="0" smtClean="0"/>
              <a:t>Installation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84212" y="4572000"/>
            <a:ext cx="10439400" cy="4478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0">
              <a:buNone/>
            </a:pPr>
            <a:r>
              <a:rPr lang="en-US" sz="22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http://localhost/api/posts?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2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filter=Likes gt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noProof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$orderby=Date</a:t>
            </a:r>
            <a:r>
              <a:rPr lang="en-US" sz="22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$top=3</a:t>
            </a:r>
            <a:endParaRPr lang="en-US" sz="2200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1559819" y="5266740"/>
            <a:ext cx="4991793" cy="586523"/>
          </a:xfrm>
          <a:prstGeom prst="wedgeRoundRectCallout">
            <a:avLst>
              <a:gd name="adj1" fmla="val 35290"/>
              <a:gd name="adj2" fmla="val -90293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 smtClean="0"/>
              <a:t>Selects posts with likes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dirty="0" smtClean="0"/>
              <a:t>reater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dirty="0" smtClean="0"/>
              <a:t>han 5</a:t>
            </a:r>
            <a:endParaRPr lang="en-US" dirty="0"/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7556612" y="5837333"/>
            <a:ext cx="2209800" cy="586523"/>
          </a:xfrm>
          <a:prstGeom prst="wedgeRoundRectCallout">
            <a:avLst>
              <a:gd name="adj1" fmla="val 21654"/>
              <a:gd name="adj2" fmla="val -197925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 smtClean="0"/>
              <a:t>Orders by date</a:t>
            </a:r>
            <a:endParaRPr lang="en-US" dirty="0"/>
          </a:p>
        </p:txBody>
      </p:sp>
      <p:sp>
        <p:nvSpPr>
          <p:cNvPr id="10" name="AutoShape 23"/>
          <p:cNvSpPr>
            <a:spLocks noChangeArrowheads="1"/>
          </p:cNvSpPr>
          <p:nvPr/>
        </p:nvSpPr>
        <p:spPr bwMode="auto">
          <a:xfrm>
            <a:off x="9957247" y="5284121"/>
            <a:ext cx="1830388" cy="586523"/>
          </a:xfrm>
          <a:prstGeom prst="wedgeRoundRectCallout">
            <a:avLst>
              <a:gd name="adj1" fmla="val 4445"/>
              <a:gd name="adj2" fmla="val -10048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 smtClean="0"/>
              <a:t>Takes first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03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0000"/>
              </a:spcBef>
            </a:pPr>
            <a:endParaRPr lang="en-US" dirty="0" smtClean="0"/>
          </a:p>
          <a:p>
            <a:pPr>
              <a:spcBef>
                <a:spcPts val="30000"/>
              </a:spcBef>
            </a:pPr>
            <a:r>
              <a:rPr lang="en-US" dirty="0" smtClean="0"/>
              <a:t>See full </a:t>
            </a:r>
            <a:r>
              <a:rPr lang="en-US" noProof="1" smtClean="0">
                <a:hlinkClick r:id="rId2"/>
              </a:rPr>
              <a:t>Odata</a:t>
            </a:r>
            <a:r>
              <a:rPr lang="en-US" dirty="0" smtClean="0">
                <a:hlinkClick r:id="rId2"/>
              </a:rPr>
              <a:t> URI conventions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OData </a:t>
            </a:r>
            <a:r>
              <a:rPr lang="en-US" dirty="0" smtClean="0"/>
              <a:t>Keywords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339823"/>
              </p:ext>
            </p:extLst>
          </p:nvPr>
        </p:nvGraphicFramePr>
        <p:xfrm>
          <a:off x="1141412" y="1219200"/>
          <a:ext cx="10066200" cy="415068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819400"/>
                <a:gridCol w="7246800"/>
              </a:tblGrid>
              <a:tr h="41596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600" b="1" dirty="0">
                          <a:effectLst/>
                        </a:rPr>
                        <a:t>Option</a:t>
                      </a:r>
                      <a:endParaRPr lang="en-US" sz="2600" b="1" dirty="0">
                        <a:solidFill>
                          <a:srgbClr val="242525"/>
                        </a:solidFill>
                        <a:effectLst/>
                      </a:endParaRPr>
                    </a:p>
                  </a:txBody>
                  <a:tcPr marL="146307" marR="146307" marT="86063" marB="86063" anchor="ctr">
                    <a:solidFill>
                      <a:schemeClr val="tx2">
                        <a:lumMod val="75000"/>
                        <a:alpha val="7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600" b="1" dirty="0">
                          <a:effectLst/>
                        </a:rPr>
                        <a:t>Description</a:t>
                      </a:r>
                      <a:endParaRPr lang="en-US" sz="2600" b="1" dirty="0">
                        <a:solidFill>
                          <a:srgbClr val="242525"/>
                        </a:solidFill>
                        <a:effectLst/>
                      </a:endParaRPr>
                    </a:p>
                  </a:txBody>
                  <a:tcPr marL="146307" marR="146307" marT="86063" marB="86063" anchor="ctr">
                    <a:solidFill>
                      <a:schemeClr val="tx2">
                        <a:lumMod val="75000"/>
                        <a:alpha val="76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600" b="1" noProof="1" smtClean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$filter</a:t>
                      </a:r>
                      <a:endParaRPr lang="en-US" sz="2600" b="1" noProof="1"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46307" marR="146307" marT="120488" marB="120488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600" dirty="0">
                          <a:effectLst/>
                        </a:rPr>
                        <a:t>Filters the results, based on a Boolean </a:t>
                      </a:r>
                      <a:r>
                        <a:rPr lang="en-US" sz="2600" dirty="0" smtClean="0">
                          <a:effectLst/>
                        </a:rPr>
                        <a:t>condition</a:t>
                      </a:r>
                      <a:endParaRPr lang="en-US" sz="2600" dirty="0">
                        <a:effectLst/>
                      </a:endParaRPr>
                    </a:p>
                  </a:txBody>
                  <a:tcPr marL="146307" marR="146307" marT="120488" marB="120488"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600" b="1" noProof="1" smtClean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$inlinecount</a:t>
                      </a:r>
                      <a:endParaRPr lang="en-US" sz="2600" b="1" noProof="1"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46307" marR="146307" marT="120488" marB="120488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600" dirty="0">
                          <a:effectLst/>
                        </a:rPr>
                        <a:t>Tells the server to include the total count of matching entities in the response. </a:t>
                      </a:r>
                    </a:p>
                  </a:txBody>
                  <a:tcPr marL="146307" marR="146307" marT="120488" marB="120488"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600" b="1" noProof="1" smtClean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$orderby</a:t>
                      </a:r>
                      <a:endParaRPr lang="en-US" sz="2600" b="1" noProof="1"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46307" marR="146307" marT="120488" marB="120488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600" dirty="0">
                          <a:effectLst/>
                        </a:rPr>
                        <a:t>Sorts the results.</a:t>
                      </a:r>
                    </a:p>
                  </a:txBody>
                  <a:tcPr marL="146307" marR="146307" marT="120488" marB="120488"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600" b="1" noProof="1" smtClean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$skip</a:t>
                      </a:r>
                      <a:endParaRPr lang="en-US" sz="2600" b="1" noProof="1"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46307" marR="146307" marT="120488" marB="120488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600" dirty="0">
                          <a:effectLst/>
                        </a:rPr>
                        <a:t>Skips the first n results.</a:t>
                      </a:r>
                    </a:p>
                  </a:txBody>
                  <a:tcPr marL="146307" marR="146307" marT="120488" marB="120488"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600" b="1" noProof="1" smtClean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$top</a:t>
                      </a:r>
                      <a:endParaRPr lang="en-US" sz="2600" b="1" noProof="1"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46307" marR="146307" marT="120488" marB="120488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600" dirty="0">
                          <a:effectLst/>
                        </a:rPr>
                        <a:t>Returns only the first n the results.</a:t>
                      </a:r>
                    </a:p>
                  </a:txBody>
                  <a:tcPr marL="146307" marR="146307" marT="120488" marB="120488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763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OData – Example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55612" y="1219200"/>
            <a:ext cx="11110800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public class PostsController : BaseApiController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[EnableQuery]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0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IQueryable&lt;PostViewModel&gt; </a:t>
            </a:r>
            <a:r>
              <a:rPr lang="en-US" sz="2000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GetAll()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  var context = new ForumContext();</a:t>
            </a:r>
            <a:endParaRPr lang="en-US" sz="2000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  return </a:t>
            </a:r>
            <a:r>
              <a:rPr lang="en-US" sz="20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ForumContext.Posts</a:t>
            </a:r>
            <a:endParaRPr lang="en-US" sz="2000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      .Select(p =&gt; new </a:t>
            </a:r>
            <a:r>
              <a:rPr lang="en-US" sz="20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PostViewModel</a:t>
            </a:r>
            <a:endParaRPr lang="en-US" sz="2000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          Id = p.Id,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          Content = p.Content,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          Date = p.Date,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          Likes = p.Likes.Count()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      });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ounded Rectangle 7"/>
          <p:cNvSpPr>
            <a:spLocks noChangeArrowheads="1"/>
          </p:cNvSpPr>
          <p:nvPr/>
        </p:nvSpPr>
        <p:spPr bwMode="auto">
          <a:xfrm>
            <a:off x="6246812" y="3926316"/>
            <a:ext cx="5679701" cy="2322084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PostViewModel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Id { get; set; }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string Content { get; set; }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DateTime Date { get; set; }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Likes { get; set; }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1127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ASP.NET Web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API </a:t>
            </a:r>
            <a:r>
              <a:rPr lang="en-US" dirty="0" smtClean="0"/>
              <a:t>== platform </a:t>
            </a:r>
            <a:r>
              <a:rPr lang="en-US" dirty="0"/>
              <a:t>for building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RESTful </a:t>
            </a:r>
            <a:r>
              <a:rPr lang="en-US" dirty="0" smtClean="0"/>
              <a:t>Web services</a:t>
            </a:r>
          </a:p>
          <a:p>
            <a:pPr lvl="1"/>
            <a:r>
              <a:rPr lang="en-US" dirty="0" smtClean="0"/>
              <a:t>Running over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.NET </a:t>
            </a:r>
            <a:r>
              <a:rPr lang="en-US" dirty="0" smtClean="0"/>
              <a:t>Framework</a:t>
            </a:r>
          </a:p>
          <a:p>
            <a:pPr lvl="1"/>
            <a:r>
              <a:rPr lang="en-US" dirty="0" smtClean="0"/>
              <a:t>Using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ASP.NET</a:t>
            </a:r>
            <a:r>
              <a:rPr lang="en-US" dirty="0" smtClean="0"/>
              <a:t> development stack</a:t>
            </a:r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ASP.NET Web API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35" y="3300308"/>
            <a:ext cx="6683844" cy="2948092"/>
          </a:xfrm>
          <a:prstGeom prst="roundRect">
            <a:avLst>
              <a:gd name="adj" fmla="val 428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26" name="Picture 2" descr="http://www.sadafnoor.com/blog/wp-content/uploads/2015/02/15/restful-api-design-best-practices/1358885138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301" y="3048000"/>
            <a:ext cx="3008385" cy="300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41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OData with Web API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906779" y="3662180"/>
            <a:ext cx="20310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 smtClean="0">
                <a:ln w="28575" cmpd="sng">
                  <a:solidFill>
                    <a:schemeClr val="bg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OData</a:t>
            </a:r>
            <a:endParaRPr lang="en-US" sz="5400" b="1" spc="50" dirty="0">
              <a:ln w="28575" cmpd="sng">
                <a:solidFill>
                  <a:schemeClr val="bg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3074" name="Picture 2" descr="http://frontierstrategygroup.com/wp-content/uploads/2015/03/ir_attachment_36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2" y="1694516"/>
            <a:ext cx="50577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teamed.io/images/tech/databa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384" y="109490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748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 smtClean="0"/>
              <a:t>ross-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 smtClean="0"/>
              <a:t>rigin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dirty="0" smtClean="0"/>
              <a:t>esource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 smtClean="0"/>
              <a:t>haring allows cross domain requests</a:t>
            </a:r>
          </a:p>
          <a:p>
            <a:pPr lvl="1"/>
            <a:r>
              <a:rPr lang="en-US" dirty="0" smtClean="0"/>
              <a:t>E.g. </a:t>
            </a:r>
            <a:r>
              <a:rPr lang="en-US" dirty="0" smtClean="0">
                <a:hlinkClick r:id="rId2"/>
              </a:rPr>
              <a:t>www.softuni.bg</a:t>
            </a:r>
            <a:r>
              <a:rPr lang="en-US" dirty="0" smtClean="0"/>
              <a:t> makes AJAX request to </a:t>
            </a:r>
            <a:r>
              <a:rPr lang="en-US" dirty="0" smtClean="0">
                <a:hlinkClick r:id="rId3"/>
              </a:rPr>
              <a:t>www.nakov.com/api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Disabled by default for security reasons, can be enabled</a:t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Startup.Auth.cs</a:t>
            </a:r>
          </a:p>
          <a:p>
            <a:pPr lvl="2"/>
            <a:endParaRPr lang="en-US" dirty="0"/>
          </a:p>
          <a:p>
            <a:pPr lvl="2"/>
            <a:r>
              <a:rPr lang="en-US" dirty="0" smtClean="0"/>
              <a:t>Requires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Microsoft.Owin.Cors</a:t>
            </a:r>
            <a:r>
              <a:rPr lang="en-US" dirty="0" smtClean="0"/>
              <a:t> middleware package installed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989013" y="3733800"/>
            <a:ext cx="10363200" cy="4478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app.UseCors(Microsoft.Owin.Cors.CorsOptions.AllowAll);</a:t>
            </a:r>
          </a:p>
        </p:txBody>
      </p:sp>
    </p:spTree>
    <p:extLst>
      <p:ext uri="{BB962C8B-B14F-4D97-AF65-F5344CB8AC3E}">
        <p14:creationId xmlns:p14="http://schemas.microsoft.com/office/powerpoint/2010/main" val="270528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46212" y="4898408"/>
            <a:ext cx="8938472" cy="820600"/>
          </a:xfrm>
        </p:spPr>
        <p:txBody>
          <a:bodyPr/>
          <a:lstStyle/>
          <a:p>
            <a:r>
              <a:rPr lang="en-US" dirty="0" smtClean="0"/>
              <a:t>ASP.NET Identity API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 smtClean="0"/>
              <a:t>Setup, Registration, Login, Logout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084" y="1133436"/>
            <a:ext cx="3710728" cy="3438564"/>
          </a:xfrm>
          <a:prstGeom prst="roundRect">
            <a:avLst>
              <a:gd name="adj" fmla="val 2851"/>
            </a:avLst>
          </a:prstGeom>
        </p:spPr>
      </p:pic>
      <p:pic>
        <p:nvPicPr>
          <p:cNvPr id="2050" name="Picture 2" descr="http://www.bls.gov/bls/api_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184" y="1562099"/>
            <a:ext cx="2857500" cy="209550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nariya.ir/wp-content/uploads/2012/03/setup01_nariy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620" y="1194433"/>
            <a:ext cx="2657436" cy="265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88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ASP.NET Identity </a:t>
            </a:r>
            <a:r>
              <a:rPr lang="en-US" dirty="0"/>
              <a:t>system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Authentication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authorization </a:t>
            </a:r>
            <a:r>
              <a:rPr lang="en-US" dirty="0"/>
              <a:t>system for ASP.NET Web apps</a:t>
            </a:r>
          </a:p>
          <a:p>
            <a:pPr lvl="2"/>
            <a:r>
              <a:rPr lang="en-US" dirty="0"/>
              <a:t>Supports ASP.NET MVC, Web API, Web Forms, </a:t>
            </a:r>
            <a:r>
              <a:rPr lang="en-US" noProof="1"/>
              <a:t>SignalR</a:t>
            </a:r>
            <a:r>
              <a:rPr lang="en-US" dirty="0"/>
              <a:t>, Web Pages</a:t>
            </a:r>
          </a:p>
          <a:p>
            <a:pPr lvl="1"/>
            <a:r>
              <a:rPr lang="en-US" dirty="0"/>
              <a:t>Handles users, user profiles, login / logout, roles, etc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Based on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2"/>
              </a:rPr>
              <a:t>OWIN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middleware (can run outside of IIS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Automatically integrated when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Individual User Accounts </a:t>
            </a:r>
            <a:r>
              <a:rPr lang="en-US" dirty="0" smtClean="0"/>
              <a:t>option is selected on Web API project creation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ASP.NET Identity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40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9963795"/>
              </p:ext>
            </p:extLst>
          </p:nvPr>
        </p:nvGraphicFramePr>
        <p:xfrm>
          <a:off x="2990497" y="1164328"/>
          <a:ext cx="3922712" cy="16684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4312"/>
                <a:gridCol w="2438400"/>
              </a:tblGrid>
              <a:tr h="417116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noProof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POST localhost:55602/Token</a:t>
                      </a:r>
                      <a:endParaRPr lang="en-US" sz="2000" noProof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</a:tr>
              <a:tr h="417116">
                <a:tc>
                  <a:txBody>
                    <a:bodyPr/>
                    <a:lstStyle/>
                    <a:p>
                      <a:r>
                        <a:rPr lang="en-US" sz="2000" noProof="1" smtClean="0"/>
                        <a:t>Username</a:t>
                      </a:r>
                      <a:endParaRPr lang="en-US" sz="2000" noProof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noProof="1" smtClean="0"/>
                        <a:t>motikarq@gmail.com</a:t>
                      </a:r>
                      <a:endParaRPr lang="en-US" sz="2000" noProof="1"/>
                    </a:p>
                  </a:txBody>
                  <a:tcPr/>
                </a:tc>
              </a:tr>
              <a:tr h="417116">
                <a:tc>
                  <a:txBody>
                    <a:bodyPr/>
                    <a:lstStyle/>
                    <a:p>
                      <a:r>
                        <a:rPr lang="en-US" sz="2000" noProof="1" smtClean="0"/>
                        <a:t>Password</a:t>
                      </a:r>
                      <a:endParaRPr lang="en-US" sz="2000" noProof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noProof="1" smtClean="0"/>
                        <a:t>1234567</a:t>
                      </a:r>
                      <a:endParaRPr lang="en-US" sz="2000" noProof="1"/>
                    </a:p>
                  </a:txBody>
                  <a:tcPr/>
                </a:tc>
              </a:tr>
              <a:tr h="417116">
                <a:tc>
                  <a:txBody>
                    <a:bodyPr/>
                    <a:lstStyle/>
                    <a:p>
                      <a:r>
                        <a:rPr lang="en-US" sz="2000" noProof="1" smtClean="0"/>
                        <a:t>grant_type</a:t>
                      </a:r>
                      <a:endParaRPr lang="en-US" sz="2000" noProof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noProof="1" smtClean="0"/>
                        <a:t>password</a:t>
                      </a:r>
                      <a:endParaRPr lang="en-US" sz="2000" noProof="1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Identity Authentication (Login)</a:t>
            </a:r>
            <a:endParaRPr lang="en-US" dirty="0"/>
          </a:p>
        </p:txBody>
      </p:sp>
      <p:pic>
        <p:nvPicPr>
          <p:cNvPr id="1026" name="Picture 2" descr="http://png-5.findicons.com/files/icons/1070/software/128/mozilla_firefo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473" y="2624967"/>
            <a:ext cx="12954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own Arrow 7"/>
          <p:cNvSpPr/>
          <p:nvPr/>
        </p:nvSpPr>
        <p:spPr>
          <a:xfrm rot="16200000">
            <a:off x="4757793" y="1046936"/>
            <a:ext cx="336662" cy="4114800"/>
          </a:xfrm>
          <a:prstGeom prst="downArrow">
            <a:avLst/>
          </a:prstGeom>
          <a:solidFill>
            <a:schemeClr val="accent6">
              <a:alpha val="84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1028" name="Picture 4" descr="http://www.rw-designer.com/icon-image/7523-256x256x3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666" y="2021605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913812" y="2835219"/>
            <a:ext cx="25461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noProof="1">
                <a:latin typeface="Consolas" panose="020B0609020204030204" pitchFamily="49" charset="0"/>
                <a:cs typeface="Consolas" panose="020B0609020204030204" pitchFamily="49" charset="0"/>
              </a:rPr>
              <a:t>localhost:55602</a:t>
            </a:r>
            <a:endParaRPr lang="en-US" sz="2200" dirty="0"/>
          </a:p>
        </p:txBody>
      </p:sp>
      <p:sp>
        <p:nvSpPr>
          <p:cNvPr id="11" name="Down Arrow 10"/>
          <p:cNvSpPr/>
          <p:nvPr/>
        </p:nvSpPr>
        <p:spPr>
          <a:xfrm rot="5400000">
            <a:off x="4721281" y="1503427"/>
            <a:ext cx="336662" cy="4114800"/>
          </a:xfrm>
          <a:prstGeom prst="downArrow">
            <a:avLst/>
          </a:prstGeom>
          <a:solidFill>
            <a:schemeClr val="accent6">
              <a:alpha val="84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aphicFrame>
        <p:nvGraphicFramePr>
          <p:cNvPr id="12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4132137"/>
              </p:ext>
            </p:extLst>
          </p:nvPr>
        </p:nvGraphicFramePr>
        <p:xfrm>
          <a:off x="2360612" y="3995180"/>
          <a:ext cx="5350850" cy="24818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345"/>
                <a:gridCol w="3756505"/>
              </a:tblGrid>
              <a:tr h="417116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noProof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 OK</a:t>
                      </a:r>
                      <a:endParaRPr lang="en-US" sz="2000" noProof="1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</a:tr>
              <a:tr h="417116">
                <a:tc>
                  <a:txBody>
                    <a:bodyPr/>
                    <a:lstStyle/>
                    <a:p>
                      <a:r>
                        <a:rPr lang="en-US" sz="2000" noProof="1" smtClean="0">
                          <a:solidFill>
                            <a:schemeClr val="tx1"/>
                          </a:solidFill>
                        </a:rPr>
                        <a:t>access_token</a:t>
                      </a:r>
                      <a:endParaRPr lang="en-US" sz="2000" noProof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noProof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22k_HP6fSFwsQ88L3_JQh9nnx3</a:t>
                      </a:r>
                      <a:r>
                        <a:rPr lang="en-US" sz="2000" noProof="1" smtClean="0"/>
                        <a:t>…</a:t>
                      </a:r>
                      <a:endParaRPr lang="en-US" sz="2000" noProof="1"/>
                    </a:p>
                  </a:txBody>
                  <a:tcPr/>
                </a:tc>
              </a:tr>
              <a:tr h="417116">
                <a:tc>
                  <a:txBody>
                    <a:bodyPr/>
                    <a:lstStyle/>
                    <a:p>
                      <a:r>
                        <a:rPr lang="en-US" sz="2000" noProof="1" smtClean="0"/>
                        <a:t>token_type</a:t>
                      </a:r>
                      <a:endParaRPr lang="en-US" sz="2000" noProof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noProof="1" smtClean="0"/>
                        <a:t>bearer</a:t>
                      </a:r>
                      <a:endParaRPr lang="en-US" sz="2000" noProof="1"/>
                    </a:p>
                  </a:txBody>
                  <a:tcPr/>
                </a:tc>
              </a:tr>
              <a:tr h="417116">
                <a:tc>
                  <a:txBody>
                    <a:bodyPr/>
                    <a:lstStyle/>
                    <a:p>
                      <a:r>
                        <a:rPr lang="en-US" sz="2000" noProof="1" smtClean="0"/>
                        <a:t>expires_in</a:t>
                      </a:r>
                      <a:endParaRPr lang="en-US" sz="2000" noProof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noProof="1" smtClean="0"/>
                        <a:t>1209599</a:t>
                      </a:r>
                      <a:endParaRPr lang="en-US" sz="2000" noProof="1"/>
                    </a:p>
                  </a:txBody>
                  <a:tcPr/>
                </a:tc>
              </a:tr>
              <a:tr h="417116">
                <a:tc>
                  <a:txBody>
                    <a:bodyPr/>
                    <a:lstStyle/>
                    <a:p>
                      <a:r>
                        <a:rPr lang="en-US" sz="2000" noProof="1" smtClean="0"/>
                        <a:t>userName</a:t>
                      </a:r>
                      <a:endParaRPr lang="en-US" sz="2000" noProof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noProof="1" smtClean="0"/>
                        <a:t>jamal@hussein.com</a:t>
                      </a:r>
                      <a:endParaRPr lang="en-US" sz="2000" noProof="1"/>
                    </a:p>
                  </a:txBody>
                  <a:tcPr/>
                </a:tc>
              </a:tr>
              <a:tr h="117111">
                <a:tc>
                  <a:txBody>
                    <a:bodyPr/>
                    <a:lstStyle/>
                    <a:p>
                      <a:r>
                        <a:rPr lang="en-US" sz="2000" noProof="1" smtClean="0"/>
                        <a:t>.expires</a:t>
                      </a:r>
                      <a:endParaRPr lang="en-US" sz="2000" noProof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noProof="1" smtClean="0"/>
                        <a:t>Thu, 27 Aug 2015 12:42:38 GMT</a:t>
                      </a:r>
                      <a:endParaRPr lang="en-US" sz="2000" noProof="1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AutoShape 23"/>
          <p:cNvSpPr>
            <a:spLocks noChangeArrowheads="1"/>
          </p:cNvSpPr>
          <p:nvPr/>
        </p:nvSpPr>
        <p:spPr bwMode="auto">
          <a:xfrm>
            <a:off x="8212884" y="5061980"/>
            <a:ext cx="3672727" cy="995643"/>
          </a:xfrm>
          <a:prstGeom prst="wedgeRoundRectCallout">
            <a:avLst>
              <a:gd name="adj1" fmla="val -68395"/>
              <a:gd name="adj2" fmla="val -87359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 smtClean="0"/>
              <a:t>Sent in future requests' headers for authentication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28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Access token should be put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request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headers</a:t>
            </a:r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 Authentication</a:t>
            </a:r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12" y="2057400"/>
            <a:ext cx="9344741" cy="41612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53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Use the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[Authorize]</a:t>
            </a:r>
            <a:r>
              <a:rPr lang="en-US" sz="3200" dirty="0" smtClean="0"/>
              <a:t> and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AllowAnonymous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3200" dirty="0" smtClean="0"/>
              <a:t> attributes to configure authorized / anonymous access for controller / action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ASP.NET Authorization</a:t>
            </a:r>
            <a:endParaRPr lang="en-US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836612" y="2508171"/>
            <a:ext cx="10515600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noProof="1">
                <a:solidFill>
                  <a:schemeClr val="tx2">
                    <a:lumMod val="75000"/>
                  </a:schemeClr>
                </a:solidFill>
              </a:rPr>
              <a:t>[Authorize]</a:t>
            </a:r>
          </a:p>
          <a:p>
            <a:r>
              <a:rPr lang="en-US" sz="2200" noProof="1">
                <a:solidFill>
                  <a:schemeClr val="tx2"/>
                </a:solidFill>
              </a:rPr>
              <a:t>public class AccountController : </a:t>
            </a:r>
            <a:r>
              <a:rPr lang="en-US" sz="2200" noProof="1" smtClean="0">
                <a:solidFill>
                  <a:schemeClr val="tx2"/>
                </a:solidFill>
              </a:rPr>
              <a:t>ApiController</a:t>
            </a:r>
            <a:endParaRPr lang="en-US" sz="2200" noProof="1">
              <a:solidFill>
                <a:schemeClr val="tx2"/>
              </a:solidFill>
            </a:endParaRPr>
          </a:p>
          <a:p>
            <a:r>
              <a:rPr lang="en-US" sz="2200" noProof="1">
                <a:solidFill>
                  <a:schemeClr val="tx2"/>
                </a:solidFill>
              </a:rPr>
              <a:t>{</a:t>
            </a:r>
          </a:p>
          <a:p>
            <a:r>
              <a:rPr lang="en-US" sz="2200" noProof="1">
                <a:solidFill>
                  <a:schemeClr val="tx2"/>
                </a:solidFill>
              </a:rPr>
              <a:t>  // GET: </a:t>
            </a:r>
            <a:r>
              <a:rPr lang="en-US" sz="2200" noProof="1" smtClean="0">
                <a:solidFill>
                  <a:schemeClr val="tx2"/>
                </a:solidFill>
              </a:rPr>
              <a:t>/account/login </a:t>
            </a:r>
            <a:r>
              <a:rPr lang="en-US" sz="2200" noProof="1">
                <a:solidFill>
                  <a:schemeClr val="tx2"/>
                </a:solidFill>
              </a:rPr>
              <a:t>(annonymous)</a:t>
            </a:r>
          </a:p>
          <a:p>
            <a:r>
              <a:rPr lang="en-US" sz="2200" noProof="1">
                <a:solidFill>
                  <a:schemeClr val="tx2">
                    <a:lumMod val="75000"/>
                  </a:schemeClr>
                </a:solidFill>
              </a:rPr>
              <a:t>  [AllowAnonymous]</a:t>
            </a:r>
          </a:p>
          <a:p>
            <a:r>
              <a:rPr lang="en-US" sz="2200" noProof="1"/>
              <a:t>  </a:t>
            </a:r>
            <a:r>
              <a:rPr lang="en-US" sz="2200" noProof="1">
                <a:solidFill>
                  <a:schemeClr val="tx2"/>
                </a:solidFill>
              </a:rPr>
              <a:t>public </a:t>
            </a:r>
            <a:r>
              <a:rPr lang="en-US" sz="2200" noProof="1" smtClean="0">
                <a:solidFill>
                  <a:schemeClr val="tx2"/>
                </a:solidFill>
              </a:rPr>
              <a:t>IHttpActionResult Login(LoginBindingModel model) </a:t>
            </a:r>
            <a:r>
              <a:rPr lang="en-US" sz="2200" noProof="1">
                <a:solidFill>
                  <a:schemeClr val="tx2"/>
                </a:solidFill>
              </a:rPr>
              <a:t>{ </a:t>
            </a:r>
            <a:r>
              <a:rPr lang="en-US" sz="2200" noProof="1" smtClean="0">
                <a:solidFill>
                  <a:schemeClr val="tx2"/>
                </a:solidFill>
              </a:rPr>
              <a:t>… </a:t>
            </a:r>
            <a:r>
              <a:rPr lang="en-US" sz="2200" noProof="1">
                <a:solidFill>
                  <a:schemeClr val="tx2"/>
                </a:solidFill>
              </a:rPr>
              <a:t>}</a:t>
            </a:r>
          </a:p>
          <a:p>
            <a:r>
              <a:rPr lang="en-US" sz="2200" noProof="1">
                <a:solidFill>
                  <a:schemeClr val="tx2"/>
                </a:solidFill>
              </a:rPr>
              <a:t>  </a:t>
            </a:r>
          </a:p>
          <a:p>
            <a:r>
              <a:rPr lang="en-US" sz="2200" noProof="1">
                <a:solidFill>
                  <a:schemeClr val="tx2"/>
                </a:solidFill>
              </a:rPr>
              <a:t>  // POST: </a:t>
            </a:r>
            <a:r>
              <a:rPr lang="en-US" sz="2200" noProof="1" smtClean="0">
                <a:solidFill>
                  <a:schemeClr val="tx2"/>
                </a:solidFill>
              </a:rPr>
              <a:t>/account/logout </a:t>
            </a:r>
            <a:r>
              <a:rPr lang="en-US" sz="2200" noProof="1">
                <a:solidFill>
                  <a:schemeClr val="tx2"/>
                </a:solidFill>
              </a:rPr>
              <a:t>(for logged-in users only)</a:t>
            </a:r>
          </a:p>
          <a:p>
            <a:r>
              <a:rPr lang="en-US" sz="2200" noProof="1">
                <a:solidFill>
                  <a:schemeClr val="tx2"/>
                </a:solidFill>
              </a:rPr>
              <a:t>  [HttpPost]</a:t>
            </a:r>
          </a:p>
          <a:p>
            <a:r>
              <a:rPr lang="en-US" sz="2200" noProof="1">
                <a:solidFill>
                  <a:schemeClr val="tx2"/>
                </a:solidFill>
              </a:rPr>
              <a:t>  public IHttpActionResult </a:t>
            </a:r>
            <a:r>
              <a:rPr lang="en-US" sz="2200" noProof="1" smtClean="0">
                <a:solidFill>
                  <a:schemeClr val="tx2"/>
                </a:solidFill>
              </a:rPr>
              <a:t>Logout() </a:t>
            </a:r>
            <a:r>
              <a:rPr lang="en-US" sz="2200" noProof="1">
                <a:solidFill>
                  <a:schemeClr val="tx2"/>
                </a:solidFill>
              </a:rPr>
              <a:t>{ </a:t>
            </a:r>
            <a:r>
              <a:rPr lang="en-US" sz="2200" noProof="1" smtClean="0">
                <a:solidFill>
                  <a:schemeClr val="tx2"/>
                </a:solidFill>
              </a:rPr>
              <a:t>… </a:t>
            </a:r>
            <a:r>
              <a:rPr lang="en-US" sz="2200" noProof="1">
                <a:solidFill>
                  <a:schemeClr val="tx2"/>
                </a:solidFill>
              </a:rPr>
              <a:t>}</a:t>
            </a:r>
          </a:p>
          <a:p>
            <a:r>
              <a:rPr lang="en-US" sz="2200" noProof="1">
                <a:solidFill>
                  <a:schemeClr val="tx2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9530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the Currently Logged-In User</a:t>
            </a:r>
            <a:endParaRPr lang="en-US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912812" y="1407616"/>
            <a:ext cx="10363200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chemeClr val="tx2"/>
                </a:solidFill>
              </a:rPr>
              <a:t>// GET: /users/gosho (for logged-in users only)</a:t>
            </a:r>
          </a:p>
          <a:p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[Authorize]</a:t>
            </a:r>
          </a:p>
          <a:p>
            <a:r>
              <a:rPr lang="en-US" sz="2400" noProof="1" smtClean="0">
                <a:solidFill>
                  <a:schemeClr val="tx2"/>
                </a:solidFill>
              </a:rPr>
              <a:t>public IHttpActionResult GetUserInfo()</a:t>
            </a:r>
          </a:p>
          <a:p>
            <a:r>
              <a:rPr lang="en-US" sz="2400" noProof="1" smtClean="0">
                <a:solidFill>
                  <a:schemeClr val="tx2"/>
                </a:solidFill>
              </a:rPr>
              <a:t>{</a:t>
            </a:r>
          </a:p>
          <a:p>
            <a:r>
              <a:rPr lang="en-US" sz="2400" noProof="1" smtClean="0">
                <a:solidFill>
                  <a:schemeClr val="tx2"/>
                </a:solidFill>
              </a:rPr>
              <a:t>    string currentUserId = this.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User.Identity.GetUserId()</a:t>
            </a:r>
            <a:r>
              <a:rPr lang="en-US" sz="2400" noProof="1" smtClean="0">
                <a:solidFill>
                  <a:schemeClr val="tx2"/>
                </a:solidFill>
              </a:rPr>
              <a:t>;</a:t>
            </a:r>
          </a:p>
          <a:p>
            <a:r>
              <a:rPr lang="en-US" sz="2400" noProof="1" smtClean="0">
                <a:solidFill>
                  <a:schemeClr val="tx2"/>
                </a:solidFill>
              </a:rPr>
              <a:t>    if (currentUserId == null)</a:t>
            </a:r>
          </a:p>
          <a:p>
            <a:r>
              <a:rPr lang="en-US" sz="2400" noProof="1">
                <a:solidFill>
                  <a:schemeClr val="tx2"/>
                </a:solidFill>
              </a:rPr>
              <a:t> </a:t>
            </a:r>
            <a:r>
              <a:rPr lang="en-US" sz="2400" noProof="1" smtClean="0">
                <a:solidFill>
                  <a:schemeClr val="tx2"/>
                </a:solidFill>
              </a:rPr>
              <a:t>   {</a:t>
            </a:r>
          </a:p>
          <a:p>
            <a:r>
              <a:rPr lang="en-US" sz="2400" noProof="1" smtClean="0">
                <a:solidFill>
                  <a:schemeClr val="tx2"/>
                </a:solidFill>
              </a:rPr>
              <a:t>        return this.Unauthorized("Access denied");</a:t>
            </a:r>
            <a:endParaRPr lang="en-US" sz="2400" noProof="1">
              <a:solidFill>
                <a:schemeClr val="tx2"/>
              </a:solidFill>
            </a:endParaRPr>
          </a:p>
          <a:p>
            <a:r>
              <a:rPr lang="en-US" sz="2400" noProof="1" smtClean="0">
                <a:solidFill>
                  <a:schemeClr val="tx2"/>
                </a:solidFill>
              </a:rPr>
              <a:t>    }</a:t>
            </a:r>
          </a:p>
          <a:p>
            <a:r>
              <a:rPr lang="en-US" sz="2400" noProof="1">
                <a:solidFill>
                  <a:schemeClr val="tx2"/>
                </a:solidFill>
              </a:rPr>
              <a:t> </a:t>
            </a:r>
            <a:r>
              <a:rPr lang="en-US" sz="2400" noProof="1" smtClean="0">
                <a:solidFill>
                  <a:schemeClr val="tx2"/>
                </a:solidFill>
              </a:rPr>
              <a:t>   ...</a:t>
            </a:r>
          </a:p>
          <a:p>
            <a:r>
              <a:rPr lang="en-US" sz="2400" noProof="1" smtClean="0">
                <a:solidFill>
                  <a:schemeClr val="tx2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9721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ASP.NET Identity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0" name="Picture 2" descr="http://metsystem.in/images/AA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12" y="1411680"/>
            <a:ext cx="3085243" cy="313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icons.iconarchive.com/icons/visualpharm/office-space/256/user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79612" y="2322520"/>
            <a:ext cx="2035311" cy="1804987"/>
          </a:xfrm>
          <a:prstGeom prst="roundRect">
            <a:avLst>
              <a:gd name="adj" fmla="val 10510"/>
            </a:avLst>
          </a:prstGeom>
          <a:noFill/>
          <a:effectLst>
            <a:glow rad="635000">
              <a:schemeClr val="tx1">
                <a:lumMod val="65000"/>
                <a:alpha val="5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iconshock.com/img_jpg/PLASTICXP/networking/jpg/256/role_ic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412" y="2322520"/>
            <a:ext cx="1804987" cy="1804987"/>
          </a:xfrm>
          <a:prstGeom prst="roundRect">
            <a:avLst>
              <a:gd name="adj" fmla="val 10510"/>
            </a:avLst>
          </a:prstGeom>
          <a:noFill/>
          <a:effectLst>
            <a:glow rad="635000">
              <a:schemeClr val="tx1">
                <a:lumMod val="65000"/>
                <a:alpha val="5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90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https://softuni.bg/courses/web-services-and-cloud/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4" y="117000"/>
            <a:ext cx="11163397" cy="1008000"/>
          </a:xfrm>
        </p:spPr>
        <p:txBody>
          <a:bodyPr>
            <a:normAutofit/>
          </a:bodyPr>
          <a:lstStyle/>
          <a:p>
            <a:r>
              <a:rPr lang="en-US" dirty="0" smtClean="0"/>
              <a:t>ASP.NET </a:t>
            </a:r>
            <a:r>
              <a:rPr lang="en-US" smtClean="0"/>
              <a:t>Web API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37160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37160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37160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37160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37160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8"/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2" name="Picture 11">
            <a:hlinkClick r:id="rId20"/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</p:spTree>
    <p:extLst>
      <p:ext uri="{BB962C8B-B14F-4D97-AF65-F5344CB8AC3E}">
        <p14:creationId xmlns:p14="http://schemas.microsoft.com/office/powerpoint/2010/main" val="242924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ASP.NET Web API</a:t>
            </a:r>
            <a:endParaRPr lang="en-US" dirty="0"/>
          </a:p>
        </p:txBody>
      </p:sp>
      <p:sp>
        <p:nvSpPr>
          <p:cNvPr id="5" name="Flowchart: Magnetic Disk 4"/>
          <p:cNvSpPr/>
          <p:nvPr/>
        </p:nvSpPr>
        <p:spPr>
          <a:xfrm>
            <a:off x="2055812" y="1929765"/>
            <a:ext cx="1295400" cy="1447800"/>
          </a:xfrm>
          <a:prstGeom prst="flowChartMagneticDisk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storage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03412" y="3307080"/>
            <a:ext cx="1676400" cy="8382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Layer (EF)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516958" y="3173116"/>
            <a:ext cx="1805940" cy="110299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 Web API</a:t>
            </a:r>
          </a:p>
        </p:txBody>
      </p:sp>
      <p:sp>
        <p:nvSpPr>
          <p:cNvPr id="12" name="Cloud 11"/>
          <p:cNvSpPr/>
          <p:nvPr/>
        </p:nvSpPr>
        <p:spPr>
          <a:xfrm>
            <a:off x="7166449" y="4299585"/>
            <a:ext cx="2636520" cy="171259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HTTP</a:t>
            </a:r>
            <a:r>
              <a:rPr lang="en-US" dirty="0"/>
              <a:t> PUT, POST, DELETE</a:t>
            </a:r>
          </a:p>
        </p:txBody>
      </p:sp>
      <p:sp>
        <p:nvSpPr>
          <p:cNvPr id="9" name="Left Arrow 8"/>
          <p:cNvSpPr/>
          <p:nvPr/>
        </p:nvSpPr>
        <p:spPr>
          <a:xfrm>
            <a:off x="7479346" y="3846194"/>
            <a:ext cx="1188720" cy="649606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JSON</a:t>
            </a:r>
          </a:p>
        </p:txBody>
      </p:sp>
      <p:sp>
        <p:nvSpPr>
          <p:cNvPr id="14" name="Cloud 13"/>
          <p:cNvSpPr/>
          <p:nvPr/>
        </p:nvSpPr>
        <p:spPr>
          <a:xfrm>
            <a:off x="7486966" y="2005016"/>
            <a:ext cx="1740218" cy="128587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HTTP</a:t>
            </a:r>
            <a:r>
              <a:rPr lang="en-US" dirty="0"/>
              <a:t> GET</a:t>
            </a:r>
          </a:p>
        </p:txBody>
      </p:sp>
      <p:pic>
        <p:nvPicPr>
          <p:cNvPr id="1026" name="Picture 2" descr="http://www.techny.com/wp-content/uploads/2011/04/choosing-web-browsers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847" y="2913697"/>
            <a:ext cx="1624965" cy="16249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9"/>
          <p:cNvSpPr/>
          <p:nvPr/>
        </p:nvSpPr>
        <p:spPr>
          <a:xfrm>
            <a:off x="7525066" y="2971800"/>
            <a:ext cx="1188720" cy="72771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JSON</a:t>
            </a:r>
          </a:p>
        </p:txBody>
      </p:sp>
      <p:sp>
        <p:nvSpPr>
          <p:cNvPr id="13" name="Left-Right Arrow 12"/>
          <p:cNvSpPr/>
          <p:nvPr/>
        </p:nvSpPr>
        <p:spPr>
          <a:xfrm>
            <a:off x="3656012" y="3348987"/>
            <a:ext cx="1676400" cy="754382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Models</a:t>
            </a:r>
          </a:p>
        </p:txBody>
      </p:sp>
      <p:pic>
        <p:nvPicPr>
          <p:cNvPr id="15" name="Picture 14" descr="http://3.bp.blogspot.com/-mwGxXRGOERs/TcPvmPptwuI/AAAAAAAAAZQ/PuTzBJF5TVc/s200/touch+mobile+phone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992" y="5155882"/>
            <a:ext cx="1624965" cy="14624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itplussoft.com/images/DeskApps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534" y="848645"/>
            <a:ext cx="2418398" cy="153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Up-Down Arrow 7"/>
          <p:cNvSpPr/>
          <p:nvPr/>
        </p:nvSpPr>
        <p:spPr>
          <a:xfrm>
            <a:off x="5865813" y="2065741"/>
            <a:ext cx="861060" cy="1339675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XML</a:t>
            </a:r>
          </a:p>
        </p:txBody>
      </p:sp>
      <p:sp>
        <p:nvSpPr>
          <p:cNvPr id="19" name="Up-Down Arrow 18"/>
          <p:cNvSpPr/>
          <p:nvPr/>
        </p:nvSpPr>
        <p:spPr>
          <a:xfrm>
            <a:off x="5840627" y="4120687"/>
            <a:ext cx="838200" cy="1339675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XML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85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2" grpId="0" animBg="1"/>
      <p:bldP spid="9" grpId="0" animBg="1"/>
      <p:bldP spid="14" grpId="0" animBg="1"/>
      <p:bldP spid="10" grpId="0" animBg="1"/>
      <p:bldP spid="13" grpId="0" animBg="1"/>
      <p:bldP spid="8" grpId="0" animBg="1"/>
      <p:bldP spid="1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Web Services and Cloud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Easy to use framework, very powerful</a:t>
            </a:r>
          </a:p>
          <a:p>
            <a:r>
              <a:rPr lang="en-US" dirty="0" smtClean="0"/>
              <a:t>Modern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programming </a:t>
            </a:r>
            <a:r>
              <a:rPr lang="en-US" dirty="0" smtClean="0"/>
              <a:t>model</a:t>
            </a:r>
          </a:p>
          <a:p>
            <a:pPr lvl="1"/>
            <a:r>
              <a:rPr lang="en-US" dirty="0" smtClean="0"/>
              <a:t>Access to strongly </a:t>
            </a:r>
            <a:r>
              <a:rPr lang="en-US" dirty="0"/>
              <a:t>typed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object </a:t>
            </a:r>
            <a:r>
              <a:rPr lang="en-US" dirty="0" smtClean="0"/>
              <a:t>model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HttpClient API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– same programming </a:t>
            </a:r>
            <a:r>
              <a:rPr lang="en-US" dirty="0" smtClean="0"/>
              <a:t>model</a:t>
            </a:r>
          </a:p>
          <a:p>
            <a:r>
              <a:rPr lang="en-US" dirty="0"/>
              <a:t>Content </a:t>
            </a:r>
            <a:r>
              <a:rPr lang="en-US" dirty="0" smtClean="0"/>
              <a:t>negotiation</a:t>
            </a:r>
          </a:p>
          <a:p>
            <a:pPr lvl="1"/>
            <a:r>
              <a:rPr lang="en-US" dirty="0" smtClean="0"/>
              <a:t>Client </a:t>
            </a:r>
            <a:r>
              <a:rPr lang="en-US" dirty="0"/>
              <a:t>and server </a:t>
            </a:r>
            <a:r>
              <a:rPr lang="en-US" dirty="0" smtClean="0"/>
              <a:t>negotiate about the </a:t>
            </a:r>
            <a:r>
              <a:rPr lang="en-US" dirty="0"/>
              <a:t>right </a:t>
            </a:r>
            <a:r>
              <a:rPr lang="en-US" dirty="0" smtClean="0"/>
              <a:t>data format</a:t>
            </a:r>
          </a:p>
          <a:p>
            <a:pPr lvl="1"/>
            <a:r>
              <a:rPr lang="en-US" dirty="0" smtClean="0"/>
              <a:t>Default </a:t>
            </a:r>
            <a:r>
              <a:rPr lang="en-US" dirty="0"/>
              <a:t>support 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JSON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XML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Form URL-encoded </a:t>
            </a:r>
            <a:r>
              <a:rPr lang="en-US" dirty="0" smtClean="0"/>
              <a:t>formats</a:t>
            </a:r>
          </a:p>
          <a:p>
            <a:pPr lvl="1"/>
            <a:r>
              <a:rPr lang="en-US" dirty="0" smtClean="0"/>
              <a:t>We can add own formats and change content negotiation strategy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API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58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Query </a:t>
            </a:r>
            <a:r>
              <a:rPr lang="en-US" dirty="0" smtClean="0"/>
              <a:t>composition</a:t>
            </a:r>
          </a:p>
          <a:p>
            <a:pPr lvl="1"/>
            <a:r>
              <a:rPr lang="en-US" dirty="0" smtClean="0"/>
              <a:t>Support automatic paging and sorting</a:t>
            </a:r>
          </a:p>
          <a:p>
            <a:pPr lvl="1"/>
            <a:r>
              <a:rPr lang="en-US" dirty="0" smtClean="0"/>
              <a:t>Support </a:t>
            </a:r>
            <a:r>
              <a:rPr lang="en-US" dirty="0"/>
              <a:t>querying via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OData URL </a:t>
            </a:r>
            <a:r>
              <a:rPr lang="en-US" dirty="0"/>
              <a:t>conventions </a:t>
            </a:r>
            <a:r>
              <a:rPr lang="en-US" dirty="0" smtClean="0"/>
              <a:t>when we return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IQueryable&lt;T&gt; </a:t>
            </a:r>
          </a:p>
          <a:p>
            <a:r>
              <a:rPr lang="en-US" dirty="0"/>
              <a:t>Model binding and </a:t>
            </a:r>
            <a:r>
              <a:rPr lang="en-US" dirty="0" smtClean="0"/>
              <a:t>validation</a:t>
            </a:r>
          </a:p>
          <a:p>
            <a:pPr lvl="1"/>
            <a:r>
              <a:rPr lang="en-US" dirty="0" smtClean="0"/>
              <a:t>Combine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HTTP </a:t>
            </a:r>
            <a:r>
              <a:rPr lang="en-US" dirty="0" smtClean="0"/>
              <a:t>data in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POCO </a:t>
            </a:r>
            <a:r>
              <a:rPr lang="en-US" dirty="0" smtClean="0"/>
              <a:t>models</a:t>
            </a:r>
          </a:p>
          <a:p>
            <a:pPr lvl="1"/>
            <a:r>
              <a:rPr lang="en-US" dirty="0" smtClean="0"/>
              <a:t>Data validation via attributes</a:t>
            </a:r>
          </a:p>
          <a:p>
            <a:pPr lvl="1"/>
            <a:r>
              <a:rPr lang="en-US" dirty="0" smtClean="0"/>
              <a:t>Supports </a:t>
            </a:r>
            <a:r>
              <a:rPr lang="en-US" dirty="0"/>
              <a:t>the same model binding and validation infrastructure </a:t>
            </a:r>
            <a:r>
              <a:rPr lang="en-US" dirty="0" smtClean="0"/>
              <a:t>as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ASP.NET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MVC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API Features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36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Routes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(mapping between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URIs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and code)</a:t>
            </a:r>
          </a:p>
          <a:p>
            <a:pPr lvl="1"/>
            <a:r>
              <a:rPr lang="en-US" dirty="0" smtClean="0"/>
              <a:t>Full </a:t>
            </a:r>
            <a:r>
              <a:rPr lang="en-US" dirty="0"/>
              <a:t>set of routing capabilities supported within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ASP.NET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MVC)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Filters</a:t>
            </a:r>
          </a:p>
          <a:p>
            <a:pPr lvl="1"/>
            <a:r>
              <a:rPr lang="en-US" dirty="0" smtClean="0"/>
              <a:t>Easily decorates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Web API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with additional validation</a:t>
            </a:r>
          </a:p>
          <a:p>
            <a:pPr lvl="2"/>
            <a:r>
              <a:rPr lang="en-US" dirty="0" smtClean="0"/>
              <a:t>Authorization, CORS, etc.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Testability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IoC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dependency injection </a:t>
            </a:r>
            <a:r>
              <a:rPr lang="en-US" dirty="0" smtClean="0"/>
              <a:t>support</a:t>
            </a:r>
          </a:p>
          <a:p>
            <a:r>
              <a:rPr lang="en-US" dirty="0"/>
              <a:t>Flexible </a:t>
            </a:r>
            <a:r>
              <a:rPr lang="en-US" dirty="0" smtClean="0"/>
              <a:t>hosting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IIS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Azure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self-hosting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API Features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8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Attribute routing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OData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improvements: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$select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$expand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$batch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dirty="0" smtClean="0"/>
              <a:t> and </a:t>
            </a:r>
            <a:r>
              <a:rPr lang="en-US" dirty="0"/>
              <a:t>improved extensibility</a:t>
            </a:r>
          </a:p>
          <a:p>
            <a:r>
              <a:rPr lang="en-US" dirty="0"/>
              <a:t>Request batching</a:t>
            </a:r>
          </a:p>
          <a:p>
            <a:r>
              <a:rPr lang="en-US" dirty="0"/>
              <a:t>Portable ASP.NET Web API Client</a:t>
            </a:r>
          </a:p>
          <a:p>
            <a:r>
              <a:rPr lang="en-US" dirty="0"/>
              <a:t>Improved testability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CORS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/>
              <a:t>Cross-origin resource </a:t>
            </a:r>
            <a:r>
              <a:rPr lang="en-US" dirty="0" smtClean="0"/>
              <a:t>sharing)</a:t>
            </a:r>
            <a:endParaRPr lang="en-US" dirty="0"/>
          </a:p>
          <a:p>
            <a:r>
              <a:rPr lang="en-US" dirty="0"/>
              <a:t>Authentication filters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OWIN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support and integration </a:t>
            </a:r>
            <a:r>
              <a:rPr lang="en-US" dirty="0" smtClean="0"/>
              <a:t>(</a:t>
            </a:r>
            <a:r>
              <a:rPr lang="en-US" dirty="0" smtClean="0">
                <a:hlinkClick r:id="rId2"/>
              </a:rPr>
              <a:t>owin.org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Web API 2</a:t>
            </a:r>
          </a:p>
        </p:txBody>
      </p:sp>
    </p:spTree>
    <p:extLst>
      <p:ext uri="{BB962C8B-B14F-4D97-AF65-F5344CB8AC3E}">
        <p14:creationId xmlns:p14="http://schemas.microsoft.com/office/powerpoint/2010/main" val="192708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2330</Words>
  <Application>Microsoft Office PowerPoint</Application>
  <PresentationFormat>Custom</PresentationFormat>
  <Paragraphs>564</Paragraphs>
  <Slides>51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Consolas</vt:lpstr>
      <vt:lpstr>Wingdings</vt:lpstr>
      <vt:lpstr>Wingdings 2</vt:lpstr>
      <vt:lpstr>SoftUni 16x9</vt:lpstr>
      <vt:lpstr>ASP.NET Web API</vt:lpstr>
      <vt:lpstr>Table of Contents</vt:lpstr>
      <vt:lpstr>What is ASP.NET Web API?</vt:lpstr>
      <vt:lpstr>ASP.NET Web API</vt:lpstr>
      <vt:lpstr>ASP.NET Web API</vt:lpstr>
      <vt:lpstr>Web API Features</vt:lpstr>
      <vt:lpstr>Web API Features (2)</vt:lpstr>
      <vt:lpstr>Web API Features (3)</vt:lpstr>
      <vt:lpstr>ASP.NET Web API 2</vt:lpstr>
      <vt:lpstr>WCF vs. ASP.NET Web API</vt:lpstr>
      <vt:lpstr>Creating ASP.NET Web API Project</vt:lpstr>
      <vt:lpstr>Web API Controllers</vt:lpstr>
      <vt:lpstr>Web API Controllers</vt:lpstr>
      <vt:lpstr>Actions</vt:lpstr>
      <vt:lpstr>Web API Request Processing</vt:lpstr>
      <vt:lpstr>Creating API Controller</vt:lpstr>
      <vt:lpstr>Routing</vt:lpstr>
      <vt:lpstr>Attribute Routing</vt:lpstr>
      <vt:lpstr>Default Route</vt:lpstr>
      <vt:lpstr>Configuring Routes</vt:lpstr>
      <vt:lpstr>Return Types</vt:lpstr>
      <vt:lpstr>Return Types</vt:lpstr>
      <vt:lpstr>Return Types (2)</vt:lpstr>
      <vt:lpstr>Return Types</vt:lpstr>
      <vt:lpstr>HTTP Status Codes</vt:lpstr>
      <vt:lpstr>Returning Status Codes</vt:lpstr>
      <vt:lpstr>Model Binding</vt:lpstr>
      <vt:lpstr>Binding Models</vt:lpstr>
      <vt:lpstr>Binding Model Validation</vt:lpstr>
      <vt:lpstr>Using Binding Models – Example</vt:lpstr>
      <vt:lpstr>Data Source Attributes</vt:lpstr>
      <vt:lpstr>Model Binding</vt:lpstr>
      <vt:lpstr>Media Type Formatters</vt:lpstr>
      <vt:lpstr>View Models</vt:lpstr>
      <vt:lpstr>View Models</vt:lpstr>
      <vt:lpstr>OData</vt:lpstr>
      <vt:lpstr>OData Query Installation</vt:lpstr>
      <vt:lpstr>OData Keywords</vt:lpstr>
      <vt:lpstr>Using OData – Example</vt:lpstr>
      <vt:lpstr>OData with Web API</vt:lpstr>
      <vt:lpstr>CORS</vt:lpstr>
      <vt:lpstr>ASP.NET Identity API</vt:lpstr>
      <vt:lpstr>ASP.NET Identity</vt:lpstr>
      <vt:lpstr>Identity Authentication (Login)</vt:lpstr>
      <vt:lpstr>Request Authentication</vt:lpstr>
      <vt:lpstr>ASP.NET Authorization</vt:lpstr>
      <vt:lpstr>Check the Currently Logged-In User</vt:lpstr>
      <vt:lpstr>ASP.NET Identity</vt:lpstr>
      <vt:lpstr>ASP.NET Web API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Web API</dc:title>
  <dc:subject>Software Development Course</dc:subject>
  <dc:creator/>
  <cp:keywords>Cloud, Services, REST, ASP.NET, WebAPI, programming,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2015-08-13T17:32:48Z</dcterms:modified>
  <cp:category>Cloud, Services, REST, ASP.NET, WebAPI,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